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handoutMasterIdLst>
    <p:handoutMasterId r:id="rId14"/>
  </p:handoutMasterIdLst>
  <p:sldIdLst>
    <p:sldId id="263" r:id="rId2"/>
    <p:sldId id="272" r:id="rId3"/>
    <p:sldId id="271" r:id="rId4"/>
    <p:sldId id="264" r:id="rId5"/>
    <p:sldId id="265" r:id="rId6"/>
    <p:sldId id="268" r:id="rId7"/>
    <p:sldId id="277" r:id="rId8"/>
    <p:sldId id="279" r:id="rId9"/>
    <p:sldId id="269" r:id="rId10"/>
    <p:sldId id="282" r:id="rId11"/>
    <p:sldId id="28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CF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5620"/>
    <p:restoredTop sz="94660"/>
  </p:normalViewPr>
  <p:slideViewPr>
    <p:cSldViewPr>
      <p:cViewPr>
        <p:scale>
          <a:sx n="72" d="100"/>
          <a:sy n="72" d="100"/>
        </p:scale>
        <p:origin x="-1080" y="-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7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brower\Dropbox\Presentations%20Archive\Thrivent\Standard_Age_Graph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brower\AppData\Local\Temp\download.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sbrower\Local%20Settings\Temp\5523.csv" TargetMode="Externa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a:pPr>
            <a:r>
              <a:rPr lang="en-US"/>
              <a:t>Change in older adults, age 65+ (Thousands)</a:t>
            </a:r>
          </a:p>
        </c:rich>
      </c:tx>
      <c:layout/>
      <c:overlay val="0"/>
    </c:title>
    <c:autoTitleDeleted val="0"/>
    <c:plotArea>
      <c:layout>
        <c:manualLayout>
          <c:layoutTarget val="inner"/>
          <c:xMode val="edge"/>
          <c:yMode val="edge"/>
          <c:x val="2.0541549953314701E-2"/>
          <c:y val="0.12858877139534799"/>
          <c:w val="0.95891690009337105"/>
          <c:h val="0.73637433097656901"/>
        </c:manualLayout>
      </c:layout>
      <c:barChart>
        <c:barDir val="col"/>
        <c:grouping val="clustered"/>
        <c:varyColors val="0"/>
        <c:ser>
          <c:idx val="0"/>
          <c:order val="0"/>
          <c:spPr>
            <a:solidFill>
              <a:schemeClr val="accent1">
                <a:lumMod val="50000"/>
              </a:schemeClr>
            </a:solidFill>
            <a:ln>
              <a:solidFill>
                <a:schemeClr val="tx1"/>
              </a:solidFill>
            </a:ln>
          </c:spPr>
          <c:invertIfNegative val="0"/>
          <c:cat>
            <c:strRef>
              <c:f>Sheet2!$D$4:$D$14</c:f>
              <c:strCache>
                <c:ptCount val="11"/>
                <c:pt idx="0">
                  <c:v>1950s</c:v>
                </c:pt>
                <c:pt idx="1">
                  <c:v>60s</c:v>
                </c:pt>
                <c:pt idx="2">
                  <c:v>70s</c:v>
                </c:pt>
                <c:pt idx="3">
                  <c:v>80s</c:v>
                </c:pt>
                <c:pt idx="4">
                  <c:v>90s</c:v>
                </c:pt>
                <c:pt idx="5">
                  <c:v>00s</c:v>
                </c:pt>
                <c:pt idx="6">
                  <c:v>10s</c:v>
                </c:pt>
                <c:pt idx="7">
                  <c:v>20s</c:v>
                </c:pt>
                <c:pt idx="8">
                  <c:v>30s</c:v>
                </c:pt>
                <c:pt idx="9">
                  <c:v>40s</c:v>
                </c:pt>
                <c:pt idx="10">
                  <c:v>2050s</c:v>
                </c:pt>
              </c:strCache>
            </c:strRef>
          </c:cat>
          <c:val>
            <c:numRef>
              <c:f>Sheet2!$H$4:$H$14</c:f>
              <c:numCache>
                <c:formatCode>_(* #,##0_);_(* \(#,##0\);_(* "-"??_);_(@_)</c:formatCode>
                <c:ptCount val="11"/>
                <c:pt idx="0">
                  <c:v>85</c:v>
                </c:pt>
                <c:pt idx="1">
                  <c:v>55</c:v>
                </c:pt>
                <c:pt idx="2">
                  <c:v>71</c:v>
                </c:pt>
                <c:pt idx="3">
                  <c:v>67</c:v>
                </c:pt>
                <c:pt idx="4">
                  <c:v>47</c:v>
                </c:pt>
                <c:pt idx="5">
                  <c:v>91</c:v>
                </c:pt>
                <c:pt idx="6">
                  <c:v>0</c:v>
                </c:pt>
                <c:pt idx="7">
                  <c:v>0</c:v>
                </c:pt>
                <c:pt idx="8">
                  <c:v>0</c:v>
                </c:pt>
                <c:pt idx="9">
                  <c:v>0</c:v>
                </c:pt>
                <c:pt idx="10">
                  <c:v>0</c:v>
                </c:pt>
              </c:numCache>
            </c:numRef>
          </c:val>
        </c:ser>
        <c:dLbls>
          <c:showLegendKey val="0"/>
          <c:showVal val="1"/>
          <c:showCatName val="0"/>
          <c:showSerName val="0"/>
          <c:showPercent val="0"/>
          <c:showBubbleSize val="0"/>
        </c:dLbls>
        <c:gapWidth val="150"/>
        <c:overlap val="-25"/>
        <c:axId val="75421568"/>
        <c:axId val="81741312"/>
      </c:barChart>
      <c:catAx>
        <c:axId val="75421568"/>
        <c:scaling>
          <c:orientation val="minMax"/>
        </c:scaling>
        <c:delete val="0"/>
        <c:axPos val="b"/>
        <c:majorTickMark val="none"/>
        <c:minorTickMark val="none"/>
        <c:tickLblPos val="nextTo"/>
        <c:crossAx val="81741312"/>
        <c:crosses val="autoZero"/>
        <c:auto val="1"/>
        <c:lblAlgn val="ctr"/>
        <c:lblOffset val="100"/>
        <c:noMultiLvlLbl val="0"/>
      </c:catAx>
      <c:valAx>
        <c:axId val="81741312"/>
        <c:scaling>
          <c:orientation val="minMax"/>
          <c:max val="400"/>
        </c:scaling>
        <c:delete val="1"/>
        <c:axPos val="l"/>
        <c:numFmt formatCode="_(* #,##0_);_(* \(#,##0\);_(* &quot;-&quot;??_);_(@_)" sourceLinked="1"/>
        <c:majorTickMark val="out"/>
        <c:minorTickMark val="none"/>
        <c:tickLblPos val="nextTo"/>
        <c:crossAx val="754215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a:pPr>
            <a:r>
              <a:rPr lang="en-US" dirty="0"/>
              <a:t>Change in older adults, age 65+ </a:t>
            </a:r>
            <a:r>
              <a:rPr lang="en-US" dirty="0" smtClean="0"/>
              <a:t>(Thousands</a:t>
            </a:r>
            <a:r>
              <a:rPr lang="en-US" dirty="0"/>
              <a:t>)</a:t>
            </a:r>
          </a:p>
        </c:rich>
      </c:tx>
      <c:layout/>
      <c:overlay val="0"/>
    </c:title>
    <c:autoTitleDeleted val="0"/>
    <c:plotArea>
      <c:layout>
        <c:manualLayout>
          <c:layoutTarget val="inner"/>
          <c:xMode val="edge"/>
          <c:yMode val="edge"/>
          <c:x val="2.2147722325630802E-2"/>
          <c:y val="0.156469752539693"/>
          <c:w val="0.93634283870481205"/>
          <c:h val="0.659643501813995"/>
        </c:manualLayout>
      </c:layout>
      <c:barChart>
        <c:barDir val="col"/>
        <c:grouping val="clustered"/>
        <c:varyColors val="0"/>
        <c:ser>
          <c:idx val="0"/>
          <c:order val="0"/>
          <c:tx>
            <c:strRef>
              <c:f>Sheet2!$G$3</c:f>
              <c:strCache>
                <c:ptCount val="1"/>
              </c:strCache>
            </c:strRef>
          </c:tx>
          <c:spPr>
            <a:solidFill>
              <a:srgbClr val="242852"/>
            </a:solidFill>
            <a:ln>
              <a:solidFill>
                <a:srgbClr val="000000"/>
              </a:solidFill>
            </a:ln>
          </c:spPr>
          <c:invertIfNegative val="0"/>
          <c:dPt>
            <c:idx val="6"/>
            <c:invertIfNegative val="0"/>
            <c:bubble3D val="0"/>
            <c:spPr>
              <a:solidFill>
                <a:srgbClr val="DACF27"/>
              </a:solidFill>
              <a:ln>
                <a:solidFill>
                  <a:srgbClr val="000000"/>
                </a:solidFill>
              </a:ln>
            </c:spPr>
          </c:dPt>
          <c:dPt>
            <c:idx val="7"/>
            <c:invertIfNegative val="0"/>
            <c:bubble3D val="0"/>
            <c:spPr>
              <a:solidFill>
                <a:srgbClr val="DACF27"/>
              </a:solidFill>
              <a:ln>
                <a:solidFill>
                  <a:srgbClr val="000000"/>
                </a:solidFill>
              </a:ln>
            </c:spPr>
          </c:dPt>
          <c:cat>
            <c:strRef>
              <c:f>Sheet2!$D$4:$D$14</c:f>
              <c:strCache>
                <c:ptCount val="11"/>
                <c:pt idx="0">
                  <c:v>1950s</c:v>
                </c:pt>
                <c:pt idx="1">
                  <c:v>60s</c:v>
                </c:pt>
                <c:pt idx="2">
                  <c:v>70s</c:v>
                </c:pt>
                <c:pt idx="3">
                  <c:v>80s</c:v>
                </c:pt>
                <c:pt idx="4">
                  <c:v>90s</c:v>
                </c:pt>
                <c:pt idx="5">
                  <c:v>00s</c:v>
                </c:pt>
                <c:pt idx="6">
                  <c:v>10s</c:v>
                </c:pt>
                <c:pt idx="7">
                  <c:v>20s</c:v>
                </c:pt>
                <c:pt idx="8">
                  <c:v>30s</c:v>
                </c:pt>
                <c:pt idx="9">
                  <c:v>40s</c:v>
                </c:pt>
                <c:pt idx="10">
                  <c:v>2050s</c:v>
                </c:pt>
              </c:strCache>
            </c:strRef>
          </c:cat>
          <c:val>
            <c:numRef>
              <c:f>Sheet2!$G$4:$G$14</c:f>
              <c:numCache>
                <c:formatCode>_(* #,##0_);_(* \(#,##0\);_(* "-"??_);_(@_)</c:formatCode>
                <c:ptCount val="11"/>
                <c:pt idx="0">
                  <c:v>85</c:v>
                </c:pt>
                <c:pt idx="1">
                  <c:v>55</c:v>
                </c:pt>
                <c:pt idx="2">
                  <c:v>71</c:v>
                </c:pt>
                <c:pt idx="3">
                  <c:v>67</c:v>
                </c:pt>
                <c:pt idx="4">
                  <c:v>47</c:v>
                </c:pt>
                <c:pt idx="5">
                  <c:v>91</c:v>
                </c:pt>
                <c:pt idx="6">
                  <c:v>285</c:v>
                </c:pt>
                <c:pt idx="7">
                  <c:v>335</c:v>
                </c:pt>
                <c:pt idx="8">
                  <c:v>97</c:v>
                </c:pt>
                <c:pt idx="9">
                  <c:v>66</c:v>
                </c:pt>
                <c:pt idx="10">
                  <c:v>56</c:v>
                </c:pt>
              </c:numCache>
            </c:numRef>
          </c:val>
        </c:ser>
        <c:dLbls>
          <c:showLegendKey val="0"/>
          <c:showVal val="1"/>
          <c:showCatName val="0"/>
          <c:showSerName val="0"/>
          <c:showPercent val="0"/>
          <c:showBubbleSize val="0"/>
        </c:dLbls>
        <c:gapWidth val="150"/>
        <c:overlap val="-25"/>
        <c:axId val="136602752"/>
        <c:axId val="136604288"/>
      </c:barChart>
      <c:catAx>
        <c:axId val="136602752"/>
        <c:scaling>
          <c:orientation val="minMax"/>
        </c:scaling>
        <c:delete val="0"/>
        <c:axPos val="b"/>
        <c:majorTickMark val="none"/>
        <c:minorTickMark val="none"/>
        <c:tickLblPos val="nextTo"/>
        <c:crossAx val="136604288"/>
        <c:crosses val="autoZero"/>
        <c:auto val="1"/>
        <c:lblAlgn val="ctr"/>
        <c:lblOffset val="100"/>
        <c:noMultiLvlLbl val="0"/>
      </c:catAx>
      <c:valAx>
        <c:axId val="136604288"/>
        <c:scaling>
          <c:orientation val="minMax"/>
        </c:scaling>
        <c:delete val="1"/>
        <c:axPos val="l"/>
        <c:numFmt formatCode="_(* #,##0_);_(* \(#,##0\);_(* &quot;-&quot;??_);_(@_)" sourceLinked="1"/>
        <c:majorTickMark val="out"/>
        <c:minorTickMark val="none"/>
        <c:tickLblPos val="nextTo"/>
        <c:crossAx val="1366027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975308641975308E-2"/>
          <c:y val="0.18602604572772691"/>
          <c:w val="0.96604938271604934"/>
          <c:h val="0.69159800908668501"/>
        </c:manualLayout>
      </c:layout>
      <c:barChart>
        <c:barDir val="col"/>
        <c:grouping val="clustered"/>
        <c:varyColors val="0"/>
        <c:ser>
          <c:idx val="0"/>
          <c:order val="0"/>
          <c:tx>
            <c:strRef>
              <c:f>[download.xls]Sheet3!$F$10</c:f>
              <c:strCache>
                <c:ptCount val="1"/>
                <c:pt idx="0">
                  <c:v>annual change in LF</c:v>
                </c:pt>
              </c:strCache>
            </c:strRef>
          </c:tx>
          <c:spPr>
            <a:solidFill>
              <a:schemeClr val="accent1">
                <a:lumMod val="50000"/>
              </a:schemeClr>
            </a:solidFill>
            <a:ln>
              <a:solidFill>
                <a:schemeClr val="tx1"/>
              </a:solidFill>
            </a:ln>
          </c:spPr>
          <c:invertIfNegative val="0"/>
          <c:dPt>
            <c:idx val="3"/>
            <c:invertIfNegative val="0"/>
            <c:bubble3D val="0"/>
            <c:spPr>
              <a:solidFill>
                <a:srgbClr val="DACF27"/>
              </a:solidFill>
              <a:ln>
                <a:solidFill>
                  <a:schemeClr val="tx1"/>
                </a:solidFill>
              </a:ln>
            </c:spPr>
          </c:dPt>
          <c:cat>
            <c:strRef>
              <c:f>[download.xls]Sheet3!$E$11:$E$16</c:f>
              <c:strCache>
                <c:ptCount val="6"/>
                <c:pt idx="0">
                  <c:v>1980-1990</c:v>
                </c:pt>
                <c:pt idx="1">
                  <c:v>1990-2000</c:v>
                </c:pt>
                <c:pt idx="2">
                  <c:v>2000-2010</c:v>
                </c:pt>
                <c:pt idx="3">
                  <c:v>2010-2020</c:v>
                </c:pt>
                <c:pt idx="4">
                  <c:v>2020-2030</c:v>
                </c:pt>
                <c:pt idx="5">
                  <c:v>2030-2040</c:v>
                </c:pt>
              </c:strCache>
            </c:strRef>
          </c:cat>
          <c:val>
            <c:numRef>
              <c:f>[download.xls]Sheet3!$F$11:$F$16</c:f>
              <c:numCache>
                <c:formatCode>_(* #,##0_);_(* \(#,##0\);_(* "-"??_);_(@_)</c:formatCode>
                <c:ptCount val="6"/>
                <c:pt idx="0">
                  <c:v>32000</c:v>
                </c:pt>
                <c:pt idx="1">
                  <c:v>38000</c:v>
                </c:pt>
                <c:pt idx="2">
                  <c:v>25000</c:v>
                </c:pt>
                <c:pt idx="3">
                  <c:v>8000</c:v>
                </c:pt>
                <c:pt idx="4">
                  <c:v>4000</c:v>
                </c:pt>
                <c:pt idx="5">
                  <c:v>13000</c:v>
                </c:pt>
              </c:numCache>
            </c:numRef>
          </c:val>
        </c:ser>
        <c:dLbls>
          <c:showLegendKey val="0"/>
          <c:showVal val="1"/>
          <c:showCatName val="0"/>
          <c:showSerName val="0"/>
          <c:showPercent val="0"/>
          <c:showBubbleSize val="0"/>
        </c:dLbls>
        <c:gapWidth val="182"/>
        <c:overlap val="-30"/>
        <c:axId val="144922112"/>
        <c:axId val="146551552"/>
      </c:barChart>
      <c:catAx>
        <c:axId val="144922112"/>
        <c:scaling>
          <c:orientation val="minMax"/>
        </c:scaling>
        <c:delete val="0"/>
        <c:axPos val="b"/>
        <c:majorTickMark val="none"/>
        <c:minorTickMark val="none"/>
        <c:tickLblPos val="nextTo"/>
        <c:crossAx val="146551552"/>
        <c:crosses val="autoZero"/>
        <c:auto val="1"/>
        <c:lblAlgn val="ctr"/>
        <c:lblOffset val="100"/>
        <c:noMultiLvlLbl val="0"/>
      </c:catAx>
      <c:valAx>
        <c:axId val="146551552"/>
        <c:scaling>
          <c:orientation val="minMax"/>
        </c:scaling>
        <c:delete val="1"/>
        <c:axPos val="l"/>
        <c:numFmt formatCode="_(* #,##0_);_(* \(#,##0\);_(* &quot;-&quot;??_);_(@_)" sourceLinked="1"/>
        <c:majorTickMark val="out"/>
        <c:minorTickMark val="none"/>
        <c:tickLblPos val="nextTo"/>
        <c:crossAx val="144922112"/>
        <c:crosses val="autoZero"/>
        <c:crossBetween val="between"/>
      </c:valAx>
    </c:plotArea>
    <c:plotVisOnly val="1"/>
    <c:dispBlanksAs val="gap"/>
    <c:showDLblsOverMax val="0"/>
  </c:chart>
  <c:txPr>
    <a:bodyPr/>
    <a:lstStyle/>
    <a:p>
      <a:pPr>
        <a:defRPr sz="20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a:pPr>
            <a:r>
              <a:rPr lang="en-US"/>
              <a:t>Populations of color, MN</a:t>
            </a:r>
          </a:p>
        </c:rich>
      </c:tx>
      <c:layout/>
      <c:overlay val="0"/>
    </c:title>
    <c:autoTitleDeleted val="0"/>
    <c:plotArea>
      <c:layout>
        <c:manualLayout>
          <c:layoutTarget val="inner"/>
          <c:xMode val="edge"/>
          <c:yMode val="edge"/>
          <c:x val="0.13184774757700859"/>
          <c:y val="0.16218873223678815"/>
          <c:w val="0.56354736173834219"/>
          <c:h val="0.72623287332753195"/>
        </c:manualLayout>
      </c:layout>
      <c:lineChart>
        <c:grouping val="standard"/>
        <c:varyColors val="0"/>
        <c:ser>
          <c:idx val="0"/>
          <c:order val="0"/>
          <c:tx>
            <c:strRef>
              <c:f>'5523'!$A$5</c:f>
              <c:strCache>
                <c:ptCount val="1"/>
                <c:pt idx="0">
                  <c:v>American Indian</c:v>
                </c:pt>
              </c:strCache>
            </c:strRef>
          </c:tx>
          <c:marker>
            <c:symbol val="none"/>
          </c:marker>
          <c:cat>
            <c:numRef>
              <c:f>'5523'!$B$4:$G$4</c:f>
              <c:numCache>
                <c:formatCode>General</c:formatCode>
                <c:ptCount val="6"/>
                <c:pt idx="0">
                  <c:v>1960</c:v>
                </c:pt>
                <c:pt idx="1">
                  <c:v>1970</c:v>
                </c:pt>
                <c:pt idx="2">
                  <c:v>1980</c:v>
                </c:pt>
                <c:pt idx="3">
                  <c:v>1990</c:v>
                </c:pt>
                <c:pt idx="4">
                  <c:v>2000</c:v>
                </c:pt>
                <c:pt idx="5">
                  <c:v>2010</c:v>
                </c:pt>
              </c:numCache>
            </c:numRef>
          </c:cat>
          <c:val>
            <c:numRef>
              <c:f>'5523'!$B$5:$G$5</c:f>
              <c:numCache>
                <c:formatCode>#,##0</c:formatCode>
                <c:ptCount val="6"/>
                <c:pt idx="0">
                  <c:v>15496</c:v>
                </c:pt>
                <c:pt idx="1">
                  <c:v>23128</c:v>
                </c:pt>
                <c:pt idx="2">
                  <c:v>36730</c:v>
                </c:pt>
                <c:pt idx="3">
                  <c:v>49909</c:v>
                </c:pt>
                <c:pt idx="4">
                  <c:v>54967</c:v>
                </c:pt>
                <c:pt idx="5">
                  <c:v>67325</c:v>
                </c:pt>
              </c:numCache>
            </c:numRef>
          </c:val>
          <c:smooth val="0"/>
        </c:ser>
        <c:ser>
          <c:idx val="1"/>
          <c:order val="1"/>
          <c:tx>
            <c:strRef>
              <c:f>'5523'!$A$6</c:f>
              <c:strCache>
                <c:ptCount val="1"/>
                <c:pt idx="0">
                  <c:v>Asian</c:v>
                </c:pt>
              </c:strCache>
            </c:strRef>
          </c:tx>
          <c:marker>
            <c:symbol val="none"/>
          </c:marker>
          <c:dPt>
            <c:idx val="5"/>
            <c:bubble3D val="0"/>
          </c:dPt>
          <c:cat>
            <c:numRef>
              <c:f>'5523'!$B$4:$G$4</c:f>
              <c:numCache>
                <c:formatCode>General</c:formatCode>
                <c:ptCount val="6"/>
                <c:pt idx="0">
                  <c:v>1960</c:v>
                </c:pt>
                <c:pt idx="1">
                  <c:v>1970</c:v>
                </c:pt>
                <c:pt idx="2">
                  <c:v>1980</c:v>
                </c:pt>
                <c:pt idx="3">
                  <c:v>1990</c:v>
                </c:pt>
                <c:pt idx="4">
                  <c:v>2000</c:v>
                </c:pt>
                <c:pt idx="5">
                  <c:v>2010</c:v>
                </c:pt>
              </c:numCache>
            </c:numRef>
          </c:cat>
          <c:val>
            <c:numRef>
              <c:f>'5523'!$B$6:$G$6</c:f>
              <c:numCache>
                <c:formatCode>#,##0</c:formatCode>
                <c:ptCount val="6"/>
                <c:pt idx="0">
                  <c:v>3642</c:v>
                </c:pt>
                <c:pt idx="1">
                  <c:v>6481</c:v>
                </c:pt>
                <c:pt idx="2">
                  <c:v>32226</c:v>
                </c:pt>
                <c:pt idx="3">
                  <c:v>77886</c:v>
                </c:pt>
                <c:pt idx="4">
                  <c:v>141968</c:v>
                </c:pt>
                <c:pt idx="5">
                  <c:v>217792</c:v>
                </c:pt>
              </c:numCache>
            </c:numRef>
          </c:val>
          <c:smooth val="0"/>
        </c:ser>
        <c:ser>
          <c:idx val="2"/>
          <c:order val="2"/>
          <c:tx>
            <c:strRef>
              <c:f>'5523'!$A$7</c:f>
              <c:strCache>
                <c:ptCount val="1"/>
                <c:pt idx="0">
                  <c:v>Black</c:v>
                </c:pt>
              </c:strCache>
            </c:strRef>
          </c:tx>
          <c:marker>
            <c:symbol val="none"/>
          </c:marker>
          <c:cat>
            <c:numRef>
              <c:f>'5523'!$B$4:$G$4</c:f>
              <c:numCache>
                <c:formatCode>General</c:formatCode>
                <c:ptCount val="6"/>
                <c:pt idx="0">
                  <c:v>1960</c:v>
                </c:pt>
                <c:pt idx="1">
                  <c:v>1970</c:v>
                </c:pt>
                <c:pt idx="2">
                  <c:v>1980</c:v>
                </c:pt>
                <c:pt idx="3">
                  <c:v>1990</c:v>
                </c:pt>
                <c:pt idx="4">
                  <c:v>2000</c:v>
                </c:pt>
                <c:pt idx="5">
                  <c:v>2010</c:v>
                </c:pt>
              </c:numCache>
            </c:numRef>
          </c:cat>
          <c:val>
            <c:numRef>
              <c:f>'5523'!$B$7:$G$7</c:f>
              <c:numCache>
                <c:formatCode>#,##0</c:formatCode>
                <c:ptCount val="6"/>
                <c:pt idx="0">
                  <c:v>22263</c:v>
                </c:pt>
                <c:pt idx="1">
                  <c:v>34868</c:v>
                </c:pt>
                <c:pt idx="2">
                  <c:v>52325</c:v>
                </c:pt>
                <c:pt idx="3">
                  <c:v>94944</c:v>
                </c:pt>
                <c:pt idx="4">
                  <c:v>171731</c:v>
                </c:pt>
                <c:pt idx="5">
                  <c:v>280949</c:v>
                </c:pt>
              </c:numCache>
            </c:numRef>
          </c:val>
          <c:smooth val="0"/>
        </c:ser>
        <c:ser>
          <c:idx val="3"/>
          <c:order val="3"/>
          <c:tx>
            <c:strRef>
              <c:f>'5523'!$A$8</c:f>
              <c:strCache>
                <c:ptCount val="1"/>
                <c:pt idx="0">
                  <c:v>Hispanic</c:v>
                </c:pt>
              </c:strCache>
            </c:strRef>
          </c:tx>
          <c:marker>
            <c:symbol val="none"/>
          </c:marker>
          <c:cat>
            <c:numRef>
              <c:f>'5523'!$B$4:$G$4</c:f>
              <c:numCache>
                <c:formatCode>General</c:formatCode>
                <c:ptCount val="6"/>
                <c:pt idx="0">
                  <c:v>1960</c:v>
                </c:pt>
                <c:pt idx="1">
                  <c:v>1970</c:v>
                </c:pt>
                <c:pt idx="2">
                  <c:v>1980</c:v>
                </c:pt>
                <c:pt idx="3">
                  <c:v>1990</c:v>
                </c:pt>
                <c:pt idx="4">
                  <c:v>2000</c:v>
                </c:pt>
                <c:pt idx="5">
                  <c:v>2010</c:v>
                </c:pt>
              </c:numCache>
            </c:numRef>
          </c:cat>
          <c:val>
            <c:numRef>
              <c:f>'5523'!$B$8:$G$8</c:f>
              <c:numCache>
                <c:formatCode>General</c:formatCode>
                <c:ptCount val="6"/>
                <c:pt idx="2" formatCode="#,##0">
                  <c:v>32115</c:v>
                </c:pt>
                <c:pt idx="3" formatCode="#,##0">
                  <c:v>53884</c:v>
                </c:pt>
                <c:pt idx="4" formatCode="#,##0">
                  <c:v>143382</c:v>
                </c:pt>
                <c:pt idx="5" formatCode="#,##0">
                  <c:v>250258</c:v>
                </c:pt>
              </c:numCache>
            </c:numRef>
          </c:val>
          <c:smooth val="0"/>
        </c:ser>
        <c:ser>
          <c:idx val="4"/>
          <c:order val="4"/>
          <c:tx>
            <c:strRef>
              <c:f>'5523'!$A$9</c:f>
              <c:strCache>
                <c:ptCount val="1"/>
                <c:pt idx="0">
                  <c:v>Two or more races</c:v>
                </c:pt>
              </c:strCache>
            </c:strRef>
          </c:tx>
          <c:marker>
            <c:symbol val="none"/>
          </c:marker>
          <c:cat>
            <c:numRef>
              <c:f>'5523'!$B$4:$G$4</c:f>
              <c:numCache>
                <c:formatCode>General</c:formatCode>
                <c:ptCount val="6"/>
                <c:pt idx="0">
                  <c:v>1960</c:v>
                </c:pt>
                <c:pt idx="1">
                  <c:v>1970</c:v>
                </c:pt>
                <c:pt idx="2">
                  <c:v>1980</c:v>
                </c:pt>
                <c:pt idx="3">
                  <c:v>1990</c:v>
                </c:pt>
                <c:pt idx="4">
                  <c:v>2000</c:v>
                </c:pt>
                <c:pt idx="5">
                  <c:v>2010</c:v>
                </c:pt>
              </c:numCache>
            </c:numRef>
          </c:cat>
          <c:val>
            <c:numRef>
              <c:f>'5523'!$B$9:$G$9</c:f>
              <c:numCache>
                <c:formatCode>General</c:formatCode>
                <c:ptCount val="6"/>
                <c:pt idx="4" formatCode="#,##0">
                  <c:v>82742</c:v>
                </c:pt>
                <c:pt idx="5" formatCode="#,##0">
                  <c:v>111440</c:v>
                </c:pt>
              </c:numCache>
            </c:numRef>
          </c:val>
          <c:smooth val="0"/>
        </c:ser>
        <c:dLbls>
          <c:showLegendKey val="0"/>
          <c:showVal val="0"/>
          <c:showCatName val="0"/>
          <c:showSerName val="0"/>
          <c:showPercent val="0"/>
          <c:showBubbleSize val="0"/>
        </c:dLbls>
        <c:marker val="1"/>
        <c:smooth val="0"/>
        <c:axId val="152991232"/>
        <c:axId val="152992768"/>
      </c:lineChart>
      <c:catAx>
        <c:axId val="152991232"/>
        <c:scaling>
          <c:orientation val="minMax"/>
        </c:scaling>
        <c:delete val="0"/>
        <c:axPos val="b"/>
        <c:numFmt formatCode="General" sourceLinked="1"/>
        <c:majorTickMark val="out"/>
        <c:minorTickMark val="none"/>
        <c:tickLblPos val="nextTo"/>
        <c:crossAx val="152992768"/>
        <c:crosses val="autoZero"/>
        <c:auto val="1"/>
        <c:lblAlgn val="ctr"/>
        <c:lblOffset val="100"/>
        <c:noMultiLvlLbl val="0"/>
      </c:catAx>
      <c:valAx>
        <c:axId val="152992768"/>
        <c:scaling>
          <c:orientation val="minMax"/>
        </c:scaling>
        <c:delete val="0"/>
        <c:axPos val="l"/>
        <c:majorGridlines/>
        <c:numFmt formatCode="#,##0" sourceLinked="1"/>
        <c:majorTickMark val="out"/>
        <c:minorTickMark val="none"/>
        <c:tickLblPos val="nextTo"/>
        <c:crossAx val="15299123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0"/>
    <c:plotArea>
      <c:layout>
        <c:manualLayout>
          <c:layoutTarget val="inner"/>
          <c:xMode val="edge"/>
          <c:yMode val="edge"/>
          <c:x val="0.16986003715827699"/>
          <c:y val="5.0783528619321103E-2"/>
          <c:w val="0.68392285234008798"/>
          <c:h val="0.73015748031495997"/>
        </c:manualLayout>
      </c:layout>
      <c:lineChart>
        <c:grouping val="standard"/>
        <c:varyColors val="0"/>
        <c:ser>
          <c:idx val="0"/>
          <c:order val="0"/>
          <c:tx>
            <c:strRef>
              <c:f>Sheet1!$B$1</c:f>
              <c:strCache>
                <c:ptCount val="1"/>
                <c:pt idx="0">
                  <c:v>18-24</c:v>
                </c:pt>
              </c:strCache>
            </c:strRef>
          </c:tx>
          <c:spPr>
            <a:ln>
              <a:solidFill>
                <a:schemeClr val="tx2">
                  <a:lumMod val="75000"/>
                </a:schemeClr>
              </a:solidFill>
            </a:ln>
          </c:spPr>
          <c:marker>
            <c:symbol val="none"/>
          </c:marker>
          <c:cat>
            <c:numRef>
              <c:f>Sheet1!$A$2:$A$13</c:f>
              <c:numCache>
                <c:formatCode>General</c:formatCode>
                <c:ptCount val="12"/>
                <c:pt idx="0">
                  <c:v>1950</c:v>
                </c:pt>
                <c:pt idx="1">
                  <c:v>1960</c:v>
                </c:pt>
                <c:pt idx="2">
                  <c:v>1970</c:v>
                </c:pt>
                <c:pt idx="3">
                  <c:v>1980</c:v>
                </c:pt>
                <c:pt idx="4">
                  <c:v>1990</c:v>
                </c:pt>
                <c:pt idx="5">
                  <c:v>2000</c:v>
                </c:pt>
                <c:pt idx="6">
                  <c:v>2010</c:v>
                </c:pt>
                <c:pt idx="7">
                  <c:v>2020</c:v>
                </c:pt>
                <c:pt idx="8">
                  <c:v>2030</c:v>
                </c:pt>
                <c:pt idx="9">
                  <c:v>2040</c:v>
                </c:pt>
                <c:pt idx="10">
                  <c:v>2050</c:v>
                </c:pt>
                <c:pt idx="11">
                  <c:v>2060</c:v>
                </c:pt>
              </c:numCache>
            </c:numRef>
          </c:cat>
          <c:val>
            <c:numRef>
              <c:f>Sheet1!$B$2:$B$13</c:f>
              <c:numCache>
                <c:formatCode>General</c:formatCode>
                <c:ptCount val="12"/>
                <c:pt idx="0">
                  <c:v>296471</c:v>
                </c:pt>
                <c:pt idx="1">
                  <c:v>284222</c:v>
                </c:pt>
                <c:pt idx="2">
                  <c:v>433382</c:v>
                </c:pt>
                <c:pt idx="3">
                  <c:v>558498</c:v>
                </c:pt>
                <c:pt idx="4">
                  <c:v>442809</c:v>
                </c:pt>
                <c:pt idx="5">
                  <c:v>470434</c:v>
                </c:pt>
                <c:pt idx="6">
                  <c:v>529464</c:v>
                </c:pt>
                <c:pt idx="7">
                  <c:v>495630</c:v>
                </c:pt>
                <c:pt idx="8">
                  <c:v>545252</c:v>
                </c:pt>
                <c:pt idx="9">
                  <c:v>592853</c:v>
                </c:pt>
                <c:pt idx="10">
                  <c:v>591725</c:v>
                </c:pt>
                <c:pt idx="11">
                  <c:v>671188</c:v>
                </c:pt>
              </c:numCache>
            </c:numRef>
          </c:val>
          <c:smooth val="0"/>
        </c:ser>
        <c:ser>
          <c:idx val="1"/>
          <c:order val="1"/>
          <c:tx>
            <c:strRef>
              <c:f>Sheet1!$C$1</c:f>
              <c:strCache>
                <c:ptCount val="1"/>
                <c:pt idx="0">
                  <c:v>65+</c:v>
                </c:pt>
              </c:strCache>
            </c:strRef>
          </c:tx>
          <c:spPr>
            <a:ln>
              <a:solidFill>
                <a:srgbClr val="FFC000"/>
              </a:solidFill>
            </a:ln>
          </c:spPr>
          <c:marker>
            <c:symbol val="none"/>
          </c:marker>
          <c:cat>
            <c:numRef>
              <c:f>Sheet1!$A$2:$A$13</c:f>
              <c:numCache>
                <c:formatCode>General</c:formatCode>
                <c:ptCount val="12"/>
                <c:pt idx="0">
                  <c:v>1950</c:v>
                </c:pt>
                <c:pt idx="1">
                  <c:v>1960</c:v>
                </c:pt>
                <c:pt idx="2">
                  <c:v>1970</c:v>
                </c:pt>
                <c:pt idx="3">
                  <c:v>1980</c:v>
                </c:pt>
                <c:pt idx="4">
                  <c:v>1990</c:v>
                </c:pt>
                <c:pt idx="5">
                  <c:v>2000</c:v>
                </c:pt>
                <c:pt idx="6">
                  <c:v>2010</c:v>
                </c:pt>
                <c:pt idx="7">
                  <c:v>2020</c:v>
                </c:pt>
                <c:pt idx="8">
                  <c:v>2030</c:v>
                </c:pt>
                <c:pt idx="9">
                  <c:v>2040</c:v>
                </c:pt>
                <c:pt idx="10">
                  <c:v>2050</c:v>
                </c:pt>
                <c:pt idx="11">
                  <c:v>2060</c:v>
                </c:pt>
              </c:numCache>
            </c:numRef>
          </c:cat>
          <c:val>
            <c:numRef>
              <c:f>Sheet1!$C$2:$C$13</c:f>
              <c:numCache>
                <c:formatCode>General</c:formatCode>
                <c:ptCount val="12"/>
                <c:pt idx="0">
                  <c:v>269130</c:v>
                </c:pt>
                <c:pt idx="1">
                  <c:v>354351</c:v>
                </c:pt>
                <c:pt idx="2">
                  <c:v>408919</c:v>
                </c:pt>
                <c:pt idx="3">
                  <c:v>479564</c:v>
                </c:pt>
                <c:pt idx="4">
                  <c:v>546934</c:v>
                </c:pt>
                <c:pt idx="5">
                  <c:v>594266</c:v>
                </c:pt>
                <c:pt idx="6">
                  <c:v>677270</c:v>
                </c:pt>
                <c:pt idx="7">
                  <c:v>947520</c:v>
                </c:pt>
                <c:pt idx="8">
                  <c:v>1299460</c:v>
                </c:pt>
                <c:pt idx="9">
                  <c:v>1399739</c:v>
                </c:pt>
                <c:pt idx="10">
                  <c:v>1475202</c:v>
                </c:pt>
                <c:pt idx="11">
                  <c:v>1556161</c:v>
                </c:pt>
              </c:numCache>
            </c:numRef>
          </c:val>
          <c:smooth val="0"/>
        </c:ser>
        <c:ser>
          <c:idx val="2"/>
          <c:order val="2"/>
          <c:tx>
            <c:strRef>
              <c:f>Sheet1!$D$1</c:f>
              <c:strCache>
                <c:ptCount val="1"/>
                <c:pt idx="0">
                  <c:v>5-17</c:v>
                </c:pt>
              </c:strCache>
            </c:strRef>
          </c:tx>
          <c:spPr>
            <a:ln>
              <a:solidFill>
                <a:srgbClr val="92D050"/>
              </a:solidFill>
            </a:ln>
          </c:spPr>
          <c:marker>
            <c:symbol val="none"/>
          </c:marker>
          <c:cat>
            <c:numRef>
              <c:f>Sheet1!$A$2:$A$13</c:f>
              <c:numCache>
                <c:formatCode>General</c:formatCode>
                <c:ptCount val="12"/>
                <c:pt idx="0">
                  <c:v>1950</c:v>
                </c:pt>
                <c:pt idx="1">
                  <c:v>1960</c:v>
                </c:pt>
                <c:pt idx="2">
                  <c:v>1970</c:v>
                </c:pt>
                <c:pt idx="3">
                  <c:v>1980</c:v>
                </c:pt>
                <c:pt idx="4">
                  <c:v>1990</c:v>
                </c:pt>
                <c:pt idx="5">
                  <c:v>2000</c:v>
                </c:pt>
                <c:pt idx="6">
                  <c:v>2010</c:v>
                </c:pt>
                <c:pt idx="7">
                  <c:v>2020</c:v>
                </c:pt>
                <c:pt idx="8">
                  <c:v>2030</c:v>
                </c:pt>
                <c:pt idx="9">
                  <c:v>2040</c:v>
                </c:pt>
                <c:pt idx="10">
                  <c:v>2050</c:v>
                </c:pt>
                <c:pt idx="11">
                  <c:v>2060</c:v>
                </c:pt>
              </c:numCache>
            </c:numRef>
          </c:cat>
          <c:val>
            <c:numRef>
              <c:f>Sheet1!$D$2:$D$13</c:f>
              <c:numCache>
                <c:formatCode>General</c:formatCode>
                <c:ptCount val="12"/>
                <c:pt idx="0">
                  <c:v>615540</c:v>
                </c:pt>
                <c:pt idx="1">
                  <c:v>860827</c:v>
                </c:pt>
                <c:pt idx="2">
                  <c:v>1049716</c:v>
                </c:pt>
                <c:pt idx="3">
                  <c:v>864559</c:v>
                </c:pt>
                <c:pt idx="4">
                  <c:v>829983</c:v>
                </c:pt>
                <c:pt idx="5" formatCode="#,##0">
                  <c:v>957300</c:v>
                </c:pt>
                <c:pt idx="6">
                  <c:v>909434</c:v>
                </c:pt>
                <c:pt idx="7">
                  <c:v>1001163</c:v>
                </c:pt>
                <c:pt idx="8">
                  <c:v>1033279</c:v>
                </c:pt>
                <c:pt idx="9">
                  <c:v>1050721</c:v>
                </c:pt>
                <c:pt idx="10">
                  <c:v>1165029</c:v>
                </c:pt>
                <c:pt idx="11">
                  <c:v>1254770</c:v>
                </c:pt>
              </c:numCache>
            </c:numRef>
          </c:val>
          <c:smooth val="0"/>
        </c:ser>
        <c:dLbls>
          <c:showLegendKey val="0"/>
          <c:showVal val="0"/>
          <c:showCatName val="0"/>
          <c:showSerName val="0"/>
          <c:showPercent val="0"/>
          <c:showBubbleSize val="0"/>
        </c:dLbls>
        <c:marker val="1"/>
        <c:smooth val="0"/>
        <c:axId val="153874816"/>
        <c:axId val="153876352"/>
      </c:lineChart>
      <c:catAx>
        <c:axId val="153874816"/>
        <c:scaling>
          <c:orientation val="minMax"/>
        </c:scaling>
        <c:delete val="0"/>
        <c:axPos val="b"/>
        <c:numFmt formatCode="General" sourceLinked="1"/>
        <c:majorTickMark val="out"/>
        <c:minorTickMark val="none"/>
        <c:tickLblPos val="nextTo"/>
        <c:txPr>
          <a:bodyPr rot="5400000" vert="horz"/>
          <a:lstStyle/>
          <a:p>
            <a:pPr>
              <a:defRPr/>
            </a:pPr>
            <a:endParaRPr lang="en-US"/>
          </a:p>
        </c:txPr>
        <c:crossAx val="153876352"/>
        <c:crosses val="autoZero"/>
        <c:auto val="1"/>
        <c:lblAlgn val="ctr"/>
        <c:lblOffset val="100"/>
        <c:noMultiLvlLbl val="0"/>
      </c:catAx>
      <c:valAx>
        <c:axId val="153876352"/>
        <c:scaling>
          <c:orientation val="minMax"/>
        </c:scaling>
        <c:delete val="0"/>
        <c:axPos val="l"/>
        <c:numFmt formatCode="#,##0" sourceLinked="0"/>
        <c:majorTickMark val="out"/>
        <c:minorTickMark val="none"/>
        <c:tickLblPos val="nextTo"/>
        <c:txPr>
          <a:bodyPr rot="0" vert="horz"/>
          <a:lstStyle/>
          <a:p>
            <a:pPr>
              <a:defRPr/>
            </a:pPr>
            <a:endParaRPr lang="en-US"/>
          </a:p>
        </c:txPr>
        <c:crossAx val="15387481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Sheet1!$B$4</c:f>
              <c:strCache>
                <c:ptCount val="1"/>
                <c:pt idx="0">
                  <c:v>FY 2012-2013</c:v>
                </c:pt>
              </c:strCache>
            </c:strRef>
          </c:tx>
          <c:spPr>
            <a:ln>
              <a:solidFill>
                <a:schemeClr val="tx1"/>
              </a:solidFill>
            </a:ln>
          </c:spPr>
          <c:dPt>
            <c:idx val="1"/>
            <c:bubble3D val="0"/>
            <c:spPr>
              <a:solidFill>
                <a:schemeClr val="bg1">
                  <a:lumMod val="85000"/>
                </a:schemeClr>
              </a:solidFill>
              <a:ln>
                <a:solidFill>
                  <a:schemeClr val="tx1"/>
                </a:solidFill>
              </a:ln>
            </c:spPr>
          </c:dPt>
          <c:dPt>
            <c:idx val="2"/>
            <c:bubble3D val="0"/>
            <c:spPr>
              <a:solidFill>
                <a:schemeClr val="tx2">
                  <a:lumMod val="50000"/>
                </a:schemeClr>
              </a:solidFill>
              <a:ln>
                <a:solidFill>
                  <a:schemeClr val="tx1"/>
                </a:solidFill>
              </a:ln>
            </c:spPr>
          </c:dPt>
          <c:dPt>
            <c:idx val="3"/>
            <c:bubble3D val="0"/>
            <c:spPr>
              <a:solidFill>
                <a:schemeClr val="tx2">
                  <a:lumMod val="40000"/>
                  <a:lumOff val="60000"/>
                </a:schemeClr>
              </a:solidFill>
              <a:ln>
                <a:solidFill>
                  <a:schemeClr val="tx1"/>
                </a:solidFill>
              </a:ln>
            </c:spPr>
          </c:dPt>
          <c:dLbls>
            <c:dLbl>
              <c:idx val="0"/>
              <c:layout>
                <c:manualLayout>
                  <c:x val="-0.244459471357482"/>
                  <c:y val="8.0246745725558899E-2"/>
                </c:manualLayout>
              </c:layout>
              <c:tx>
                <c:rich>
                  <a:bodyPr/>
                  <a:lstStyle/>
                  <a:p>
                    <a:r>
                      <a:rPr lang="en-US" dirty="0" smtClean="0"/>
                      <a:t>K-12 </a:t>
                    </a:r>
                    <a:r>
                      <a:rPr lang="en-US" dirty="0"/>
                      <a:t>Education
</a:t>
                    </a:r>
                    <a:r>
                      <a:rPr lang="en-US" dirty="0" smtClean="0"/>
                      <a:t>41%</a:t>
                    </a:r>
                    <a:endParaRPr lang="en-US" dirty="0"/>
                  </a:p>
                </c:rich>
              </c:tx>
              <c:showLegendKey val="0"/>
              <c:showVal val="0"/>
              <c:showCatName val="1"/>
              <c:showSerName val="0"/>
              <c:showPercent val="1"/>
              <c:showBubbleSize val="0"/>
            </c:dLbl>
            <c:dLbl>
              <c:idx val="1"/>
              <c:layout>
                <c:manualLayout>
                  <c:x val="0.15886793950422601"/>
                  <c:y val="-0.14929133858267701"/>
                </c:manualLayout>
              </c:layout>
              <c:showLegendKey val="0"/>
              <c:showVal val="0"/>
              <c:showCatName val="1"/>
              <c:showSerName val="0"/>
              <c:showPercent val="1"/>
              <c:showBubbleSize val="0"/>
            </c:dLbl>
            <c:dLbl>
              <c:idx val="2"/>
              <c:layout>
                <c:manualLayout>
                  <c:x val="-2.43438320209974E-4"/>
                  <c:y val="1.3144867308253099E-2"/>
                </c:manualLayout>
              </c:layout>
              <c:showLegendKey val="0"/>
              <c:showVal val="0"/>
              <c:showCatName val="1"/>
              <c:showSerName val="0"/>
              <c:showPercent val="1"/>
              <c:showBubbleSize val="0"/>
            </c:dLbl>
            <c:txPr>
              <a:bodyPr/>
              <a:lstStyle/>
              <a:p>
                <a:pPr>
                  <a:defRPr sz="1600"/>
                </a:pPr>
                <a:endParaRPr lang="en-US"/>
              </a:p>
            </c:txPr>
            <c:showLegendKey val="0"/>
            <c:showVal val="0"/>
            <c:showCatName val="1"/>
            <c:showSerName val="0"/>
            <c:showPercent val="1"/>
            <c:showBubbleSize val="0"/>
            <c:showLeaderLines val="1"/>
          </c:dLbls>
          <c:cat>
            <c:strRef>
              <c:f>Sheet1!$A$5:$A$8</c:f>
              <c:strCache>
                <c:ptCount val="4"/>
                <c:pt idx="0">
                  <c:v>K-12 Education</c:v>
                </c:pt>
                <c:pt idx="1">
                  <c:v>Health &amp; Human Services</c:v>
                </c:pt>
                <c:pt idx="2">
                  <c:v>Higher Education</c:v>
                </c:pt>
                <c:pt idx="3">
                  <c:v>All other areas</c:v>
                </c:pt>
              </c:strCache>
            </c:strRef>
          </c:cat>
          <c:val>
            <c:numRef>
              <c:f>Sheet1!$B$5:$B$8</c:f>
              <c:numCache>
                <c:formatCode>_("$"* #,##0_);_("$"* \(#,##0\);_("$"* "-"??_);_(@_)</c:formatCode>
                <c:ptCount val="4"/>
                <c:pt idx="0">
                  <c:v>14432</c:v>
                </c:pt>
                <c:pt idx="1">
                  <c:v>10654</c:v>
                </c:pt>
                <c:pt idx="2">
                  <c:v>2569</c:v>
                </c:pt>
                <c:pt idx="3">
                  <c:v>6677</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25D447-B717-43A7-A187-6AC8CD09AAE4}" type="doc">
      <dgm:prSet loTypeId="urn:microsoft.com/office/officeart/2005/8/layout/radial4" loCatId="relationship" qsTypeId="urn:microsoft.com/office/officeart/2005/8/quickstyle/simple1" qsCatId="simple" csTypeId="urn:microsoft.com/office/officeart/2005/8/colors/colorful4" csCatId="colorful" phldr="1"/>
      <dgm:spPr/>
      <dgm:t>
        <a:bodyPr/>
        <a:lstStyle/>
        <a:p>
          <a:endParaRPr lang="en-US"/>
        </a:p>
      </dgm:t>
    </dgm:pt>
    <dgm:pt modelId="{5CFF22B6-4A27-44D5-BE35-0B1B4E79532F}">
      <dgm:prSet phldrT="[Text]"/>
      <dgm:spPr>
        <a:solidFill>
          <a:schemeClr val="tx1">
            <a:lumMod val="75000"/>
            <a:lumOff val="25000"/>
          </a:schemeClr>
        </a:solidFill>
      </dgm:spPr>
      <dgm:t>
        <a:bodyPr/>
        <a:lstStyle/>
        <a:p>
          <a:r>
            <a:rPr lang="en-US" dirty="0" smtClean="0"/>
            <a:t>Real GDP growth</a:t>
          </a:r>
          <a:endParaRPr lang="en-US" dirty="0"/>
        </a:p>
      </dgm:t>
    </dgm:pt>
    <dgm:pt modelId="{BAA9648D-FBE5-4B67-9ECB-48D0B60B1F5F}" type="parTrans" cxnId="{81EE203C-F721-475B-B87A-684801E73B3B}">
      <dgm:prSet/>
      <dgm:spPr/>
      <dgm:t>
        <a:bodyPr/>
        <a:lstStyle/>
        <a:p>
          <a:endParaRPr lang="en-US"/>
        </a:p>
      </dgm:t>
    </dgm:pt>
    <dgm:pt modelId="{8616FCAC-8052-4412-AC0F-DF7A3E46C613}" type="sibTrans" cxnId="{81EE203C-F721-475B-B87A-684801E73B3B}">
      <dgm:prSet/>
      <dgm:spPr/>
      <dgm:t>
        <a:bodyPr/>
        <a:lstStyle/>
        <a:p>
          <a:endParaRPr lang="en-US"/>
        </a:p>
      </dgm:t>
    </dgm:pt>
    <dgm:pt modelId="{EE04F227-2B5E-4D2B-8114-763E4A73BA85}">
      <dgm:prSet phldrT="[Text]"/>
      <dgm:spPr>
        <a:solidFill>
          <a:schemeClr val="tx2">
            <a:lumMod val="75000"/>
          </a:schemeClr>
        </a:solidFill>
      </dgm:spPr>
      <dgm:t>
        <a:bodyPr/>
        <a:lstStyle/>
        <a:p>
          <a:r>
            <a:rPr lang="en-US" dirty="0" smtClean="0">
              <a:latin typeface="+mn-lt"/>
            </a:rPr>
            <a:t>Working-age population growth</a:t>
          </a:r>
          <a:endParaRPr lang="en-US" dirty="0">
            <a:latin typeface="+mn-lt"/>
          </a:endParaRPr>
        </a:p>
      </dgm:t>
    </dgm:pt>
    <dgm:pt modelId="{9277E54F-6E29-46EB-87C3-2E1B43C7F1FC}" type="parTrans" cxnId="{2B0170E0-CDAA-442D-BBF7-3496728AED1D}">
      <dgm:prSet/>
      <dgm:spPr>
        <a:solidFill>
          <a:schemeClr val="tx2">
            <a:lumMod val="75000"/>
          </a:schemeClr>
        </a:solidFill>
      </dgm:spPr>
      <dgm:t>
        <a:bodyPr/>
        <a:lstStyle/>
        <a:p>
          <a:endParaRPr lang="en-US"/>
        </a:p>
      </dgm:t>
    </dgm:pt>
    <dgm:pt modelId="{732E4BE5-31EB-444A-8CBC-AE8C38872A06}" type="sibTrans" cxnId="{2B0170E0-CDAA-442D-BBF7-3496728AED1D}">
      <dgm:prSet/>
      <dgm:spPr/>
      <dgm:t>
        <a:bodyPr/>
        <a:lstStyle/>
        <a:p>
          <a:endParaRPr lang="en-US"/>
        </a:p>
      </dgm:t>
    </dgm:pt>
    <dgm:pt modelId="{DBAC28C9-3DCF-4996-8CE8-4A7CB7C5FCED}">
      <dgm:prSet phldrT="[Text]"/>
      <dgm:spPr>
        <a:solidFill>
          <a:schemeClr val="tx2">
            <a:lumMod val="75000"/>
          </a:schemeClr>
        </a:solidFill>
      </dgm:spPr>
      <dgm:t>
        <a:bodyPr/>
        <a:lstStyle/>
        <a:p>
          <a:r>
            <a:rPr lang="en-US" dirty="0" smtClean="0"/>
            <a:t>Labor force participation</a:t>
          </a:r>
          <a:endParaRPr lang="en-US" dirty="0"/>
        </a:p>
      </dgm:t>
    </dgm:pt>
    <dgm:pt modelId="{3ACA3874-A3FA-4B00-AAB6-7D6C31C1255E}" type="parTrans" cxnId="{5C26F4E9-6C11-4CB5-9A4E-DFAA110E8196}">
      <dgm:prSet/>
      <dgm:spPr>
        <a:solidFill>
          <a:schemeClr val="tx2">
            <a:lumMod val="75000"/>
          </a:schemeClr>
        </a:solidFill>
      </dgm:spPr>
      <dgm:t>
        <a:bodyPr/>
        <a:lstStyle/>
        <a:p>
          <a:endParaRPr lang="en-US"/>
        </a:p>
      </dgm:t>
    </dgm:pt>
    <dgm:pt modelId="{B5E020F9-8C70-41D7-944C-BC7B87402C22}" type="sibTrans" cxnId="{5C26F4E9-6C11-4CB5-9A4E-DFAA110E8196}">
      <dgm:prSet/>
      <dgm:spPr/>
      <dgm:t>
        <a:bodyPr/>
        <a:lstStyle/>
        <a:p>
          <a:endParaRPr lang="en-US"/>
        </a:p>
      </dgm:t>
    </dgm:pt>
    <dgm:pt modelId="{F5934E32-5A6E-4EBA-8FFF-A3C0B05A6674}">
      <dgm:prSet phldrT="[Text]"/>
      <dgm:spPr>
        <a:solidFill>
          <a:schemeClr val="tx2">
            <a:lumMod val="75000"/>
          </a:schemeClr>
        </a:solidFill>
      </dgm:spPr>
      <dgm:t>
        <a:bodyPr/>
        <a:lstStyle/>
        <a:p>
          <a:r>
            <a:rPr lang="en-US" dirty="0" smtClean="0"/>
            <a:t>Productivity growth</a:t>
          </a:r>
          <a:endParaRPr lang="en-US" dirty="0"/>
        </a:p>
      </dgm:t>
    </dgm:pt>
    <dgm:pt modelId="{BD414299-1E52-428E-ADDF-FCF90AD36066}" type="parTrans" cxnId="{4949ED78-D33E-4433-929C-F100F478A87B}">
      <dgm:prSet/>
      <dgm:spPr>
        <a:solidFill>
          <a:schemeClr val="tx2">
            <a:lumMod val="75000"/>
          </a:schemeClr>
        </a:solidFill>
      </dgm:spPr>
      <dgm:t>
        <a:bodyPr/>
        <a:lstStyle/>
        <a:p>
          <a:endParaRPr lang="en-US"/>
        </a:p>
      </dgm:t>
    </dgm:pt>
    <dgm:pt modelId="{2E65D30E-576F-4253-B8D1-71979620D8DD}" type="sibTrans" cxnId="{4949ED78-D33E-4433-929C-F100F478A87B}">
      <dgm:prSet/>
      <dgm:spPr/>
      <dgm:t>
        <a:bodyPr/>
        <a:lstStyle/>
        <a:p>
          <a:endParaRPr lang="en-US"/>
        </a:p>
      </dgm:t>
    </dgm:pt>
    <dgm:pt modelId="{9A4CA54E-65A6-4908-8E8E-76DF99C817F4}" type="pres">
      <dgm:prSet presAssocID="{8425D447-B717-43A7-A187-6AC8CD09AAE4}" presName="cycle" presStyleCnt="0">
        <dgm:presLayoutVars>
          <dgm:chMax val="1"/>
          <dgm:dir/>
          <dgm:animLvl val="ctr"/>
          <dgm:resizeHandles val="exact"/>
        </dgm:presLayoutVars>
      </dgm:prSet>
      <dgm:spPr/>
      <dgm:t>
        <a:bodyPr/>
        <a:lstStyle/>
        <a:p>
          <a:endParaRPr lang="en-US"/>
        </a:p>
      </dgm:t>
    </dgm:pt>
    <dgm:pt modelId="{AC9644D4-DFA9-430F-81B0-CA662E56F1C9}" type="pres">
      <dgm:prSet presAssocID="{5CFF22B6-4A27-44D5-BE35-0B1B4E79532F}" presName="centerShape" presStyleLbl="node0" presStyleIdx="0" presStyleCnt="1"/>
      <dgm:spPr/>
      <dgm:t>
        <a:bodyPr/>
        <a:lstStyle/>
        <a:p>
          <a:endParaRPr lang="en-US"/>
        </a:p>
      </dgm:t>
    </dgm:pt>
    <dgm:pt modelId="{ADDC4C33-D187-450B-8377-4E2E7C601375}" type="pres">
      <dgm:prSet presAssocID="{9277E54F-6E29-46EB-87C3-2E1B43C7F1FC}" presName="parTrans" presStyleLbl="bgSibTrans2D1" presStyleIdx="0" presStyleCnt="3"/>
      <dgm:spPr/>
      <dgm:t>
        <a:bodyPr/>
        <a:lstStyle/>
        <a:p>
          <a:endParaRPr lang="en-US"/>
        </a:p>
      </dgm:t>
    </dgm:pt>
    <dgm:pt modelId="{A304DC7E-4DE6-488E-8E26-5ACD4430C052}" type="pres">
      <dgm:prSet presAssocID="{EE04F227-2B5E-4D2B-8114-763E4A73BA85}" presName="node" presStyleLbl="node1" presStyleIdx="0" presStyleCnt="3">
        <dgm:presLayoutVars>
          <dgm:bulletEnabled val="1"/>
        </dgm:presLayoutVars>
      </dgm:prSet>
      <dgm:spPr/>
      <dgm:t>
        <a:bodyPr/>
        <a:lstStyle/>
        <a:p>
          <a:endParaRPr lang="en-US"/>
        </a:p>
      </dgm:t>
    </dgm:pt>
    <dgm:pt modelId="{91418A39-11D3-4FCC-B42E-11B9C8862557}" type="pres">
      <dgm:prSet presAssocID="{3ACA3874-A3FA-4B00-AAB6-7D6C31C1255E}" presName="parTrans" presStyleLbl="bgSibTrans2D1" presStyleIdx="1" presStyleCnt="3"/>
      <dgm:spPr/>
      <dgm:t>
        <a:bodyPr/>
        <a:lstStyle/>
        <a:p>
          <a:endParaRPr lang="en-US"/>
        </a:p>
      </dgm:t>
    </dgm:pt>
    <dgm:pt modelId="{A8C9DEF4-4197-4573-B60C-AAD8BA35D455}" type="pres">
      <dgm:prSet presAssocID="{DBAC28C9-3DCF-4996-8CE8-4A7CB7C5FCED}" presName="node" presStyleLbl="node1" presStyleIdx="1" presStyleCnt="3">
        <dgm:presLayoutVars>
          <dgm:bulletEnabled val="1"/>
        </dgm:presLayoutVars>
      </dgm:prSet>
      <dgm:spPr/>
      <dgm:t>
        <a:bodyPr/>
        <a:lstStyle/>
        <a:p>
          <a:endParaRPr lang="en-US"/>
        </a:p>
      </dgm:t>
    </dgm:pt>
    <dgm:pt modelId="{6D4E59E8-1662-460B-B7FF-0C50039D6065}" type="pres">
      <dgm:prSet presAssocID="{BD414299-1E52-428E-ADDF-FCF90AD36066}" presName="parTrans" presStyleLbl="bgSibTrans2D1" presStyleIdx="2" presStyleCnt="3"/>
      <dgm:spPr/>
      <dgm:t>
        <a:bodyPr/>
        <a:lstStyle/>
        <a:p>
          <a:endParaRPr lang="en-US"/>
        </a:p>
      </dgm:t>
    </dgm:pt>
    <dgm:pt modelId="{95F7C1C6-3D58-4E77-8F6E-3472BA300D43}" type="pres">
      <dgm:prSet presAssocID="{F5934E32-5A6E-4EBA-8FFF-A3C0B05A6674}" presName="node" presStyleLbl="node1" presStyleIdx="2" presStyleCnt="3">
        <dgm:presLayoutVars>
          <dgm:bulletEnabled val="1"/>
        </dgm:presLayoutVars>
      </dgm:prSet>
      <dgm:spPr/>
      <dgm:t>
        <a:bodyPr/>
        <a:lstStyle/>
        <a:p>
          <a:endParaRPr lang="en-US"/>
        </a:p>
      </dgm:t>
    </dgm:pt>
  </dgm:ptLst>
  <dgm:cxnLst>
    <dgm:cxn modelId="{2D001DE8-FD88-4AE2-857A-482E9E73DC25}" type="presOf" srcId="{5CFF22B6-4A27-44D5-BE35-0B1B4E79532F}" destId="{AC9644D4-DFA9-430F-81B0-CA662E56F1C9}" srcOrd="0" destOrd="0" presId="urn:microsoft.com/office/officeart/2005/8/layout/radial4"/>
    <dgm:cxn modelId="{5C26F4E9-6C11-4CB5-9A4E-DFAA110E8196}" srcId="{5CFF22B6-4A27-44D5-BE35-0B1B4E79532F}" destId="{DBAC28C9-3DCF-4996-8CE8-4A7CB7C5FCED}" srcOrd="1" destOrd="0" parTransId="{3ACA3874-A3FA-4B00-AAB6-7D6C31C1255E}" sibTransId="{B5E020F9-8C70-41D7-944C-BC7B87402C22}"/>
    <dgm:cxn modelId="{0D899AFC-8490-4B4E-8FB4-70D52266FAC2}" type="presOf" srcId="{BD414299-1E52-428E-ADDF-FCF90AD36066}" destId="{6D4E59E8-1662-460B-B7FF-0C50039D6065}" srcOrd="0" destOrd="0" presId="urn:microsoft.com/office/officeart/2005/8/layout/radial4"/>
    <dgm:cxn modelId="{CB406583-1F10-4D24-8017-8B3192C82E43}" type="presOf" srcId="{3ACA3874-A3FA-4B00-AAB6-7D6C31C1255E}" destId="{91418A39-11D3-4FCC-B42E-11B9C8862557}" srcOrd="0" destOrd="0" presId="urn:microsoft.com/office/officeart/2005/8/layout/radial4"/>
    <dgm:cxn modelId="{13BBC698-C13D-4427-B2F4-9430BC498DED}" type="presOf" srcId="{9277E54F-6E29-46EB-87C3-2E1B43C7F1FC}" destId="{ADDC4C33-D187-450B-8377-4E2E7C601375}" srcOrd="0" destOrd="0" presId="urn:microsoft.com/office/officeart/2005/8/layout/radial4"/>
    <dgm:cxn modelId="{4949ED78-D33E-4433-929C-F100F478A87B}" srcId="{5CFF22B6-4A27-44D5-BE35-0B1B4E79532F}" destId="{F5934E32-5A6E-4EBA-8FFF-A3C0B05A6674}" srcOrd="2" destOrd="0" parTransId="{BD414299-1E52-428E-ADDF-FCF90AD36066}" sibTransId="{2E65D30E-576F-4253-B8D1-71979620D8DD}"/>
    <dgm:cxn modelId="{370A2359-A6E2-4D6F-8118-276B49494BCD}" type="presOf" srcId="{EE04F227-2B5E-4D2B-8114-763E4A73BA85}" destId="{A304DC7E-4DE6-488E-8E26-5ACD4430C052}" srcOrd="0" destOrd="0" presId="urn:microsoft.com/office/officeart/2005/8/layout/radial4"/>
    <dgm:cxn modelId="{7F13356D-53BE-4378-8E24-114CB6EEE3D7}" type="presOf" srcId="{8425D447-B717-43A7-A187-6AC8CD09AAE4}" destId="{9A4CA54E-65A6-4908-8E8E-76DF99C817F4}" srcOrd="0" destOrd="0" presId="urn:microsoft.com/office/officeart/2005/8/layout/radial4"/>
    <dgm:cxn modelId="{81EE203C-F721-475B-B87A-684801E73B3B}" srcId="{8425D447-B717-43A7-A187-6AC8CD09AAE4}" destId="{5CFF22B6-4A27-44D5-BE35-0B1B4E79532F}" srcOrd="0" destOrd="0" parTransId="{BAA9648D-FBE5-4B67-9ECB-48D0B60B1F5F}" sibTransId="{8616FCAC-8052-4412-AC0F-DF7A3E46C613}"/>
    <dgm:cxn modelId="{B2884037-9A78-4A5B-BB6A-2D84E6DE1EF6}" type="presOf" srcId="{F5934E32-5A6E-4EBA-8FFF-A3C0B05A6674}" destId="{95F7C1C6-3D58-4E77-8F6E-3472BA300D43}" srcOrd="0" destOrd="0" presId="urn:microsoft.com/office/officeart/2005/8/layout/radial4"/>
    <dgm:cxn modelId="{2B0170E0-CDAA-442D-BBF7-3496728AED1D}" srcId="{5CFF22B6-4A27-44D5-BE35-0B1B4E79532F}" destId="{EE04F227-2B5E-4D2B-8114-763E4A73BA85}" srcOrd="0" destOrd="0" parTransId="{9277E54F-6E29-46EB-87C3-2E1B43C7F1FC}" sibTransId="{732E4BE5-31EB-444A-8CBC-AE8C38872A06}"/>
    <dgm:cxn modelId="{E3F6579B-F6FB-4096-9C4C-95A10C981CA5}" type="presOf" srcId="{DBAC28C9-3DCF-4996-8CE8-4A7CB7C5FCED}" destId="{A8C9DEF4-4197-4573-B60C-AAD8BA35D455}" srcOrd="0" destOrd="0" presId="urn:microsoft.com/office/officeart/2005/8/layout/radial4"/>
    <dgm:cxn modelId="{8AD2EC65-4D45-47AE-9571-9BD5DB80D1B2}" type="presParOf" srcId="{9A4CA54E-65A6-4908-8E8E-76DF99C817F4}" destId="{AC9644D4-DFA9-430F-81B0-CA662E56F1C9}" srcOrd="0" destOrd="0" presId="urn:microsoft.com/office/officeart/2005/8/layout/radial4"/>
    <dgm:cxn modelId="{8A4CA6CE-B4F3-469A-8016-56EC03634959}" type="presParOf" srcId="{9A4CA54E-65A6-4908-8E8E-76DF99C817F4}" destId="{ADDC4C33-D187-450B-8377-4E2E7C601375}" srcOrd="1" destOrd="0" presId="urn:microsoft.com/office/officeart/2005/8/layout/radial4"/>
    <dgm:cxn modelId="{5E28757B-69F8-4E77-8A3B-D30923CD0A05}" type="presParOf" srcId="{9A4CA54E-65A6-4908-8E8E-76DF99C817F4}" destId="{A304DC7E-4DE6-488E-8E26-5ACD4430C052}" srcOrd="2" destOrd="0" presId="urn:microsoft.com/office/officeart/2005/8/layout/radial4"/>
    <dgm:cxn modelId="{F12AF003-64C0-4BB7-90A5-6285C3664604}" type="presParOf" srcId="{9A4CA54E-65A6-4908-8E8E-76DF99C817F4}" destId="{91418A39-11D3-4FCC-B42E-11B9C8862557}" srcOrd="3" destOrd="0" presId="urn:microsoft.com/office/officeart/2005/8/layout/radial4"/>
    <dgm:cxn modelId="{591AE6BD-37D6-4C45-932D-8B39B0383373}" type="presParOf" srcId="{9A4CA54E-65A6-4908-8E8E-76DF99C817F4}" destId="{A8C9DEF4-4197-4573-B60C-AAD8BA35D455}" srcOrd="4" destOrd="0" presId="urn:microsoft.com/office/officeart/2005/8/layout/radial4"/>
    <dgm:cxn modelId="{A094559D-63DE-403D-A388-6015D70C3193}" type="presParOf" srcId="{9A4CA54E-65A6-4908-8E8E-76DF99C817F4}" destId="{6D4E59E8-1662-460B-B7FF-0C50039D6065}" srcOrd="5" destOrd="0" presId="urn:microsoft.com/office/officeart/2005/8/layout/radial4"/>
    <dgm:cxn modelId="{A18A4C70-823C-491A-A291-F24005DF692B}" type="presParOf" srcId="{9A4CA54E-65A6-4908-8E8E-76DF99C817F4}" destId="{95F7C1C6-3D58-4E77-8F6E-3472BA300D43}"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9644D4-DFA9-430F-81B0-CA662E56F1C9}">
      <dsp:nvSpPr>
        <dsp:cNvPr id="0" name=""/>
        <dsp:cNvSpPr/>
      </dsp:nvSpPr>
      <dsp:spPr>
        <a:xfrm>
          <a:off x="2346721" y="2842447"/>
          <a:ext cx="2164556" cy="2164556"/>
        </a:xfrm>
        <a:prstGeom prst="ellipse">
          <a:avLst/>
        </a:prstGeom>
        <a:solidFill>
          <a:schemeClr val="tx1">
            <a:lumMod val="75000"/>
            <a:lumOff val="2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Real GDP growth</a:t>
          </a:r>
          <a:endParaRPr lang="en-US" sz="3800" kern="1200" dirty="0"/>
        </a:p>
      </dsp:txBody>
      <dsp:txXfrm>
        <a:off x="2663713" y="3159439"/>
        <a:ext cx="1530572" cy="1530572"/>
      </dsp:txXfrm>
    </dsp:sp>
    <dsp:sp modelId="{ADDC4C33-D187-450B-8377-4E2E7C601375}">
      <dsp:nvSpPr>
        <dsp:cNvPr id="0" name=""/>
        <dsp:cNvSpPr/>
      </dsp:nvSpPr>
      <dsp:spPr>
        <a:xfrm rot="12900000">
          <a:off x="873168" y="2437184"/>
          <a:ext cx="1743827" cy="616898"/>
        </a:xfrm>
        <a:prstGeom prst="lef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A304DC7E-4DE6-488E-8E26-5ACD4430C052}">
      <dsp:nvSpPr>
        <dsp:cNvPr id="0" name=""/>
        <dsp:cNvSpPr/>
      </dsp:nvSpPr>
      <dsp:spPr>
        <a:xfrm>
          <a:off x="2687" y="1422993"/>
          <a:ext cx="2056328" cy="1645062"/>
        </a:xfrm>
        <a:prstGeom prst="roundRect">
          <a:avLst>
            <a:gd name="adj" fmla="val 10000"/>
          </a:avLst>
        </a:prstGeom>
        <a:solidFill>
          <a:schemeClr val="tx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en-US" sz="2600" kern="1200" dirty="0" smtClean="0">
              <a:latin typeface="+mn-lt"/>
            </a:rPr>
            <a:t>Working-age population growth</a:t>
          </a:r>
          <a:endParaRPr lang="en-US" sz="2600" kern="1200" dirty="0">
            <a:latin typeface="+mn-lt"/>
          </a:endParaRPr>
        </a:p>
      </dsp:txBody>
      <dsp:txXfrm>
        <a:off x="50869" y="1471175"/>
        <a:ext cx="1959964" cy="1548698"/>
      </dsp:txXfrm>
    </dsp:sp>
    <dsp:sp modelId="{91418A39-11D3-4FCC-B42E-11B9C8862557}">
      <dsp:nvSpPr>
        <dsp:cNvPr id="0" name=""/>
        <dsp:cNvSpPr/>
      </dsp:nvSpPr>
      <dsp:spPr>
        <a:xfrm rot="16200000">
          <a:off x="2557086" y="1560591"/>
          <a:ext cx="1743827" cy="616898"/>
        </a:xfrm>
        <a:prstGeom prst="lef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A8C9DEF4-4197-4573-B60C-AAD8BA35D455}">
      <dsp:nvSpPr>
        <dsp:cNvPr id="0" name=""/>
        <dsp:cNvSpPr/>
      </dsp:nvSpPr>
      <dsp:spPr>
        <a:xfrm>
          <a:off x="2400835" y="174596"/>
          <a:ext cx="2056328" cy="1645062"/>
        </a:xfrm>
        <a:prstGeom prst="roundRect">
          <a:avLst>
            <a:gd name="adj" fmla="val 10000"/>
          </a:avLst>
        </a:prstGeom>
        <a:solidFill>
          <a:schemeClr val="tx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en-US" sz="2600" kern="1200" dirty="0" smtClean="0"/>
            <a:t>Labor force participation</a:t>
          </a:r>
          <a:endParaRPr lang="en-US" sz="2600" kern="1200" dirty="0"/>
        </a:p>
      </dsp:txBody>
      <dsp:txXfrm>
        <a:off x="2449017" y="222778"/>
        <a:ext cx="1959964" cy="1548698"/>
      </dsp:txXfrm>
    </dsp:sp>
    <dsp:sp modelId="{6D4E59E8-1662-460B-B7FF-0C50039D6065}">
      <dsp:nvSpPr>
        <dsp:cNvPr id="0" name=""/>
        <dsp:cNvSpPr/>
      </dsp:nvSpPr>
      <dsp:spPr>
        <a:xfrm rot="19500000">
          <a:off x="4241004" y="2437184"/>
          <a:ext cx="1743827" cy="616898"/>
        </a:xfrm>
        <a:prstGeom prst="lef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95F7C1C6-3D58-4E77-8F6E-3472BA300D43}">
      <dsp:nvSpPr>
        <dsp:cNvPr id="0" name=""/>
        <dsp:cNvSpPr/>
      </dsp:nvSpPr>
      <dsp:spPr>
        <a:xfrm>
          <a:off x="4798983" y="1422993"/>
          <a:ext cx="2056328" cy="1645062"/>
        </a:xfrm>
        <a:prstGeom prst="roundRect">
          <a:avLst>
            <a:gd name="adj" fmla="val 10000"/>
          </a:avLst>
        </a:prstGeom>
        <a:solidFill>
          <a:schemeClr val="tx2">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1155700">
            <a:lnSpc>
              <a:spcPct val="90000"/>
            </a:lnSpc>
            <a:spcBef>
              <a:spcPct val="0"/>
            </a:spcBef>
            <a:spcAft>
              <a:spcPct val="35000"/>
            </a:spcAft>
          </a:pPr>
          <a:r>
            <a:rPr lang="en-US" sz="2600" kern="1200" dirty="0" smtClean="0"/>
            <a:t>Productivity growth</a:t>
          </a:r>
          <a:endParaRPr lang="en-US" sz="2600" kern="1200" dirty="0"/>
        </a:p>
      </dsp:txBody>
      <dsp:txXfrm>
        <a:off x="4847165" y="1471175"/>
        <a:ext cx="1959964" cy="1548698"/>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B875E6-F4B8-4ADF-BCBC-F5FD408DEFEC}" type="datetimeFigureOut">
              <a:rPr lang="en-US" smtClean="0"/>
              <a:t>1/6/2015</a:t>
            </a:fld>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154A88-86E7-41E9-B72B-96A350DA1A82}" type="slidenum">
              <a:rPr lang="en-US" smtClean="0"/>
              <a:t>‹#›</a:t>
            </a:fld>
            <a:endParaRPr lang="en-US"/>
          </a:p>
        </p:txBody>
      </p:sp>
    </p:spTree>
    <p:extLst>
      <p:ext uri="{BB962C8B-B14F-4D97-AF65-F5344CB8AC3E}">
        <p14:creationId xmlns:p14="http://schemas.microsoft.com/office/powerpoint/2010/main" val="3470171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7A5269-3B46-40B4-887C-091525619446}" type="datetimeFigureOut">
              <a:rPr lang="en-US" smtClean="0"/>
              <a:t>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FE63F1-86BC-487D-ACE8-3EA8CD564894}" type="slidenum">
              <a:rPr lang="en-US" smtClean="0"/>
              <a:t>‹#›</a:t>
            </a:fld>
            <a:endParaRPr lang="en-US"/>
          </a:p>
        </p:txBody>
      </p:sp>
    </p:spTree>
    <p:extLst>
      <p:ext uri="{BB962C8B-B14F-4D97-AF65-F5344CB8AC3E}">
        <p14:creationId xmlns:p14="http://schemas.microsoft.com/office/powerpoint/2010/main" val="359179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bwMode="auto">
          <a:noFill/>
          <a:ln>
            <a:miter lim="800000"/>
            <a:headEnd/>
            <a:tailEnd/>
          </a:ln>
        </p:spPr>
        <p:txBody>
          <a:bodyPr/>
          <a:lstStyle/>
          <a:p>
            <a:fld id="{9F23EE67-DA62-47A9-9EB2-D53BAF160B25}" type="slidenum">
              <a:rPr lang="en-US"/>
              <a:pPr/>
              <a:t>2</a:t>
            </a:fld>
            <a:endParaRPr lang="en-US"/>
          </a:p>
        </p:txBody>
      </p:sp>
      <p:sp>
        <p:nvSpPr>
          <p:cNvPr id="61442" name="Rectangle 7"/>
          <p:cNvSpPr txBox="1">
            <a:spLocks noGrp="1" noChangeArrowheads="1"/>
          </p:cNvSpPr>
          <p:nvPr/>
        </p:nvSpPr>
        <p:spPr bwMode="auto">
          <a:xfrm>
            <a:off x="3884614" y="8684928"/>
            <a:ext cx="2971800" cy="457513"/>
          </a:xfrm>
          <a:prstGeom prst="rect">
            <a:avLst/>
          </a:prstGeom>
          <a:noFill/>
          <a:ln w="9525">
            <a:noFill/>
            <a:miter lim="800000"/>
            <a:headEnd/>
            <a:tailEnd/>
          </a:ln>
        </p:spPr>
        <p:txBody>
          <a:bodyPr lIns="93683" tIns="46841" rIns="93683" bIns="46841" anchor="b"/>
          <a:lstStyle/>
          <a:p>
            <a:pPr algn="r"/>
            <a:fld id="{5D6EEF15-6247-4E10-994C-A0CD5C903BF7}" type="slidenum">
              <a:rPr lang="en-US" sz="1200">
                <a:latin typeface="Calibri" pitchFamily="34" charset="0"/>
              </a:rPr>
              <a:pPr algn="r"/>
              <a:t>2</a:t>
            </a:fld>
            <a:endParaRPr lang="en-US" sz="1200">
              <a:latin typeface="Calibri" pitchFamily="34" charset="0"/>
            </a:endParaRPr>
          </a:p>
        </p:txBody>
      </p:sp>
      <p:sp>
        <p:nvSpPr>
          <p:cNvPr id="61443" name="Rectangle 7"/>
          <p:cNvSpPr txBox="1">
            <a:spLocks noGrp="1" noChangeArrowheads="1"/>
          </p:cNvSpPr>
          <p:nvPr/>
        </p:nvSpPr>
        <p:spPr bwMode="auto">
          <a:xfrm>
            <a:off x="3884614" y="8684928"/>
            <a:ext cx="2971800" cy="457513"/>
          </a:xfrm>
          <a:prstGeom prst="rect">
            <a:avLst/>
          </a:prstGeom>
          <a:noFill/>
          <a:ln w="9525">
            <a:noFill/>
            <a:miter lim="800000"/>
            <a:headEnd/>
            <a:tailEnd/>
          </a:ln>
        </p:spPr>
        <p:txBody>
          <a:bodyPr lIns="93677" tIns="46839" rIns="93677" bIns="46839" anchor="b"/>
          <a:lstStyle/>
          <a:p>
            <a:pPr algn="r"/>
            <a:fld id="{B7C67B24-E836-4939-B8E2-A4DA33281A23}" type="slidenum">
              <a:rPr lang="en-US" sz="1200">
                <a:latin typeface="Calibri" pitchFamily="34" charset="0"/>
              </a:rPr>
              <a:pPr algn="r"/>
              <a:t>2</a:t>
            </a:fld>
            <a:endParaRPr lang="en-US" sz="1200">
              <a:latin typeface="Calibri" pitchFamily="34" charset="0"/>
            </a:endParaRPr>
          </a:p>
        </p:txBody>
      </p:sp>
      <p:sp>
        <p:nvSpPr>
          <p:cNvPr id="6144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5" name="Rectangle 3"/>
          <p:cNvSpPr>
            <a:spLocks noGrp="1" noChangeArrowheads="1"/>
          </p:cNvSpPr>
          <p:nvPr>
            <p:ph type="body" idx="1"/>
          </p:nvPr>
        </p:nvSpPr>
        <p:spPr bwMode="auto">
          <a:xfrm>
            <a:off x="685800" y="4345588"/>
            <a:ext cx="5486400" cy="4112926"/>
          </a:xfrm>
          <a:noFill/>
        </p:spPr>
        <p:txBody>
          <a:bodyPr wrap="square" lIns="93677" tIns="46839" rIns="93677" bIns="46839" numCol="1" anchor="t" anchorCtr="0" compatLnSpc="1">
            <a:prstTxWarp prst="textNoShape">
              <a:avLst/>
            </a:prstTxWarp>
          </a:bodyPr>
          <a:lstStyle/>
          <a:p>
            <a:pPr eaLnBrk="1" hangingPunct="1">
              <a:spcBef>
                <a:spcPct val="0"/>
              </a:spcBef>
            </a:pPr>
            <a:endParaRPr lang="en-US" dirty="0"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bwMode="auto">
          <a:noFill/>
          <a:ln>
            <a:miter lim="800000"/>
            <a:headEnd/>
            <a:tailEnd/>
          </a:ln>
        </p:spPr>
        <p:txBody>
          <a:bodyPr/>
          <a:lstStyle/>
          <a:p>
            <a:fld id="{9F23EE67-DA62-47A9-9EB2-D53BAF160B25}" type="slidenum">
              <a:rPr lang="en-US"/>
              <a:pPr/>
              <a:t>3</a:t>
            </a:fld>
            <a:endParaRPr lang="en-US"/>
          </a:p>
        </p:txBody>
      </p:sp>
      <p:sp>
        <p:nvSpPr>
          <p:cNvPr id="61442" name="Rectangle 7"/>
          <p:cNvSpPr txBox="1">
            <a:spLocks noGrp="1" noChangeArrowheads="1"/>
          </p:cNvSpPr>
          <p:nvPr/>
        </p:nvSpPr>
        <p:spPr bwMode="auto">
          <a:xfrm>
            <a:off x="3884614" y="8684928"/>
            <a:ext cx="2971800" cy="457513"/>
          </a:xfrm>
          <a:prstGeom prst="rect">
            <a:avLst/>
          </a:prstGeom>
          <a:noFill/>
          <a:ln w="9525">
            <a:noFill/>
            <a:miter lim="800000"/>
            <a:headEnd/>
            <a:tailEnd/>
          </a:ln>
        </p:spPr>
        <p:txBody>
          <a:bodyPr lIns="93683" tIns="46841" rIns="93683" bIns="46841" anchor="b"/>
          <a:lstStyle/>
          <a:p>
            <a:pPr algn="r"/>
            <a:fld id="{5D6EEF15-6247-4E10-994C-A0CD5C903BF7}" type="slidenum">
              <a:rPr lang="en-US" sz="1200">
                <a:latin typeface="Calibri" pitchFamily="34" charset="0"/>
              </a:rPr>
              <a:pPr algn="r"/>
              <a:t>3</a:t>
            </a:fld>
            <a:endParaRPr lang="en-US" sz="1200">
              <a:latin typeface="Calibri" pitchFamily="34" charset="0"/>
            </a:endParaRPr>
          </a:p>
        </p:txBody>
      </p:sp>
      <p:sp>
        <p:nvSpPr>
          <p:cNvPr id="61443" name="Rectangle 7"/>
          <p:cNvSpPr txBox="1">
            <a:spLocks noGrp="1" noChangeArrowheads="1"/>
          </p:cNvSpPr>
          <p:nvPr/>
        </p:nvSpPr>
        <p:spPr bwMode="auto">
          <a:xfrm>
            <a:off x="3884614" y="8684928"/>
            <a:ext cx="2971800" cy="457513"/>
          </a:xfrm>
          <a:prstGeom prst="rect">
            <a:avLst/>
          </a:prstGeom>
          <a:noFill/>
          <a:ln w="9525">
            <a:noFill/>
            <a:miter lim="800000"/>
            <a:headEnd/>
            <a:tailEnd/>
          </a:ln>
        </p:spPr>
        <p:txBody>
          <a:bodyPr lIns="93677" tIns="46839" rIns="93677" bIns="46839" anchor="b"/>
          <a:lstStyle/>
          <a:p>
            <a:pPr algn="r"/>
            <a:fld id="{B7C67B24-E836-4939-B8E2-A4DA33281A23}" type="slidenum">
              <a:rPr lang="en-US" sz="1200">
                <a:latin typeface="Calibri" pitchFamily="34" charset="0"/>
              </a:rPr>
              <a:pPr algn="r"/>
              <a:t>3</a:t>
            </a:fld>
            <a:endParaRPr lang="en-US" sz="1200">
              <a:latin typeface="Calibri" pitchFamily="34" charset="0"/>
            </a:endParaRPr>
          </a:p>
        </p:txBody>
      </p:sp>
      <p:sp>
        <p:nvSpPr>
          <p:cNvPr id="6144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5" name="Rectangle 3"/>
          <p:cNvSpPr>
            <a:spLocks noGrp="1" noChangeArrowheads="1"/>
          </p:cNvSpPr>
          <p:nvPr>
            <p:ph type="body" idx="1"/>
          </p:nvPr>
        </p:nvSpPr>
        <p:spPr bwMode="auto">
          <a:xfrm>
            <a:off x="685800" y="4345588"/>
            <a:ext cx="5486400" cy="4112926"/>
          </a:xfrm>
          <a:noFill/>
        </p:spPr>
        <p:txBody>
          <a:bodyPr wrap="square" lIns="93677" tIns="46839" rIns="93677" bIns="46839" numCol="1" anchor="t" anchorCtr="0" compatLnSpc="1">
            <a:prstTxWarp prst="textNoShape">
              <a:avLst/>
            </a:prstTxWarp>
          </a:bodyPr>
          <a:lstStyle/>
          <a:p>
            <a:pPr eaLnBrk="1" hangingPunct="1">
              <a:spcBef>
                <a:spcPct val="0"/>
              </a:spcBef>
            </a:pPr>
            <a:endParaRPr lang="en-US" dirty="0"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626AD7-0E20-D841-B2ED-18BA44794FF0}" type="slidenum">
              <a:rPr lang="en-US" smtClean="0"/>
              <a:t>5</a:t>
            </a:fld>
            <a:endParaRPr lang="en-US"/>
          </a:p>
        </p:txBody>
      </p:sp>
    </p:spTree>
    <p:extLst>
      <p:ext uri="{BB962C8B-B14F-4D97-AF65-F5344CB8AC3E}">
        <p14:creationId xmlns:p14="http://schemas.microsoft.com/office/powerpoint/2010/main" val="6341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bwMode="auto">
          <a:noFill/>
          <a:ln>
            <a:miter lim="800000"/>
            <a:headEnd/>
            <a:tailEnd/>
          </a:ln>
        </p:spPr>
        <p:txBody>
          <a:bodyPr/>
          <a:lstStyle/>
          <a:p>
            <a:fld id="{9F23EE67-DA62-47A9-9EB2-D53BAF160B25}" type="slidenum">
              <a:rPr lang="en-US"/>
              <a:pPr/>
              <a:t>7</a:t>
            </a:fld>
            <a:endParaRPr lang="en-US"/>
          </a:p>
        </p:txBody>
      </p:sp>
      <p:sp>
        <p:nvSpPr>
          <p:cNvPr id="61442" name="Rectangle 7"/>
          <p:cNvSpPr txBox="1">
            <a:spLocks noGrp="1" noChangeArrowheads="1"/>
          </p:cNvSpPr>
          <p:nvPr/>
        </p:nvSpPr>
        <p:spPr bwMode="auto">
          <a:xfrm>
            <a:off x="3884614" y="8684926"/>
            <a:ext cx="2971800" cy="457513"/>
          </a:xfrm>
          <a:prstGeom prst="rect">
            <a:avLst/>
          </a:prstGeom>
          <a:noFill/>
          <a:ln w="9525">
            <a:noFill/>
            <a:miter lim="800000"/>
            <a:headEnd/>
            <a:tailEnd/>
          </a:ln>
        </p:spPr>
        <p:txBody>
          <a:bodyPr lIns="91818" tIns="45909" rIns="91818" bIns="45909" anchor="b"/>
          <a:lstStyle/>
          <a:p>
            <a:pPr algn="r"/>
            <a:fld id="{5D6EEF15-6247-4E10-994C-A0CD5C903BF7}" type="slidenum">
              <a:rPr lang="en-US" sz="1200">
                <a:latin typeface="Calibri" pitchFamily="34" charset="0"/>
              </a:rPr>
              <a:pPr algn="r"/>
              <a:t>7</a:t>
            </a:fld>
            <a:endParaRPr lang="en-US" sz="1200">
              <a:latin typeface="Calibri" pitchFamily="34" charset="0"/>
            </a:endParaRPr>
          </a:p>
        </p:txBody>
      </p:sp>
      <p:sp>
        <p:nvSpPr>
          <p:cNvPr id="61443" name="Rectangle 7"/>
          <p:cNvSpPr txBox="1">
            <a:spLocks noGrp="1" noChangeArrowheads="1"/>
          </p:cNvSpPr>
          <p:nvPr/>
        </p:nvSpPr>
        <p:spPr bwMode="auto">
          <a:xfrm>
            <a:off x="3884614" y="8684926"/>
            <a:ext cx="2971800" cy="457513"/>
          </a:xfrm>
          <a:prstGeom prst="rect">
            <a:avLst/>
          </a:prstGeom>
          <a:noFill/>
          <a:ln w="9525">
            <a:noFill/>
            <a:miter lim="800000"/>
            <a:headEnd/>
            <a:tailEnd/>
          </a:ln>
        </p:spPr>
        <p:txBody>
          <a:bodyPr lIns="91813" tIns="45907" rIns="91813" bIns="45907" anchor="b"/>
          <a:lstStyle/>
          <a:p>
            <a:pPr algn="r"/>
            <a:fld id="{B7C67B24-E836-4939-B8E2-A4DA33281A23}" type="slidenum">
              <a:rPr lang="en-US" sz="1200">
                <a:latin typeface="Calibri" pitchFamily="34" charset="0"/>
              </a:rPr>
              <a:pPr algn="r"/>
              <a:t>7</a:t>
            </a:fld>
            <a:endParaRPr lang="en-US" sz="1200">
              <a:latin typeface="Calibri" pitchFamily="34" charset="0"/>
            </a:endParaRPr>
          </a:p>
        </p:txBody>
      </p:sp>
      <p:sp>
        <p:nvSpPr>
          <p:cNvPr id="6144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5" name="Rectangle 3"/>
          <p:cNvSpPr>
            <a:spLocks noGrp="1" noChangeArrowheads="1"/>
          </p:cNvSpPr>
          <p:nvPr>
            <p:ph type="body" idx="1"/>
          </p:nvPr>
        </p:nvSpPr>
        <p:spPr bwMode="auto">
          <a:xfrm>
            <a:off x="685800" y="4345589"/>
            <a:ext cx="5486400" cy="4112926"/>
          </a:xfrm>
          <a:noFill/>
        </p:spPr>
        <p:txBody>
          <a:bodyPr wrap="square" lIns="91813" tIns="45907" rIns="91813" bIns="45907" numCol="1" anchor="t" anchorCtr="0" compatLnSpc="1">
            <a:prstTxWarp prst="textNoShape">
              <a:avLst/>
            </a:prstTxWarp>
          </a:bodyPr>
          <a:lstStyle/>
          <a:p>
            <a:pPr eaLnBrk="1" hangingPunct="1">
              <a:spcBef>
                <a:spcPct val="0"/>
              </a:spcBef>
            </a:pPr>
            <a:endParaRPr lang="en-US" dirty="0"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bwMode="auto">
          <a:noFill/>
          <a:ln>
            <a:miter lim="800000"/>
            <a:headEnd/>
            <a:tailEnd/>
          </a:ln>
        </p:spPr>
        <p:txBody>
          <a:bodyPr/>
          <a:lstStyle/>
          <a:p>
            <a:fld id="{9F23EE67-DA62-47A9-9EB2-D53BAF160B25}" type="slidenum">
              <a:rPr lang="en-US"/>
              <a:pPr/>
              <a:t>9</a:t>
            </a:fld>
            <a:endParaRPr lang="en-US"/>
          </a:p>
        </p:txBody>
      </p:sp>
      <p:sp>
        <p:nvSpPr>
          <p:cNvPr id="61442" name="Rectangle 7"/>
          <p:cNvSpPr txBox="1">
            <a:spLocks noGrp="1" noChangeArrowheads="1"/>
          </p:cNvSpPr>
          <p:nvPr/>
        </p:nvSpPr>
        <p:spPr bwMode="auto">
          <a:xfrm>
            <a:off x="3884614" y="8684926"/>
            <a:ext cx="2971800" cy="457513"/>
          </a:xfrm>
          <a:prstGeom prst="rect">
            <a:avLst/>
          </a:prstGeom>
          <a:noFill/>
          <a:ln w="9525">
            <a:noFill/>
            <a:miter lim="800000"/>
            <a:headEnd/>
            <a:tailEnd/>
          </a:ln>
        </p:spPr>
        <p:txBody>
          <a:bodyPr lIns="91818" tIns="45909" rIns="91818" bIns="45909" anchor="b"/>
          <a:lstStyle/>
          <a:p>
            <a:pPr algn="r"/>
            <a:fld id="{5D6EEF15-6247-4E10-994C-A0CD5C903BF7}" type="slidenum">
              <a:rPr lang="en-US" sz="1200">
                <a:latin typeface="Calibri" pitchFamily="34" charset="0"/>
              </a:rPr>
              <a:pPr algn="r"/>
              <a:t>9</a:t>
            </a:fld>
            <a:endParaRPr lang="en-US" sz="1200">
              <a:latin typeface="Calibri" pitchFamily="34" charset="0"/>
            </a:endParaRPr>
          </a:p>
        </p:txBody>
      </p:sp>
      <p:sp>
        <p:nvSpPr>
          <p:cNvPr id="61443" name="Rectangle 7"/>
          <p:cNvSpPr txBox="1">
            <a:spLocks noGrp="1" noChangeArrowheads="1"/>
          </p:cNvSpPr>
          <p:nvPr/>
        </p:nvSpPr>
        <p:spPr bwMode="auto">
          <a:xfrm>
            <a:off x="3884614" y="8684926"/>
            <a:ext cx="2971800" cy="457513"/>
          </a:xfrm>
          <a:prstGeom prst="rect">
            <a:avLst/>
          </a:prstGeom>
          <a:noFill/>
          <a:ln w="9525">
            <a:noFill/>
            <a:miter lim="800000"/>
            <a:headEnd/>
            <a:tailEnd/>
          </a:ln>
        </p:spPr>
        <p:txBody>
          <a:bodyPr lIns="91813" tIns="45907" rIns="91813" bIns="45907" anchor="b"/>
          <a:lstStyle/>
          <a:p>
            <a:pPr algn="r"/>
            <a:fld id="{B7C67B24-E836-4939-B8E2-A4DA33281A23}" type="slidenum">
              <a:rPr lang="en-US" sz="1200">
                <a:latin typeface="Calibri" pitchFamily="34" charset="0"/>
              </a:rPr>
              <a:pPr algn="r"/>
              <a:t>9</a:t>
            </a:fld>
            <a:endParaRPr lang="en-US" sz="1200">
              <a:latin typeface="Calibri" pitchFamily="34" charset="0"/>
            </a:endParaRPr>
          </a:p>
        </p:txBody>
      </p:sp>
      <p:sp>
        <p:nvSpPr>
          <p:cNvPr id="6144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5" name="Rectangle 3"/>
          <p:cNvSpPr>
            <a:spLocks noGrp="1" noChangeArrowheads="1"/>
          </p:cNvSpPr>
          <p:nvPr>
            <p:ph type="body" idx="1"/>
          </p:nvPr>
        </p:nvSpPr>
        <p:spPr bwMode="auto">
          <a:xfrm>
            <a:off x="685800" y="4345589"/>
            <a:ext cx="5486400" cy="4112926"/>
          </a:xfrm>
          <a:noFill/>
        </p:spPr>
        <p:txBody>
          <a:bodyPr wrap="square" lIns="91813" tIns="45907" rIns="91813" bIns="45907" numCol="1" anchor="t" anchorCtr="0" compatLnSpc="1">
            <a:prstTxWarp prst="textNoShape">
              <a:avLst/>
            </a:prstTxWarp>
          </a:bodyPr>
          <a:lstStyle/>
          <a:p>
            <a:pPr eaLnBrk="1" hangingPunct="1">
              <a:spcBef>
                <a:spcPct val="0"/>
              </a:spcBef>
            </a:pPr>
            <a:r>
              <a:rPr lang="en-US" dirty="0" smtClean="0">
                <a:ea typeface="ＭＳ Ｐゴシック" charset="-128"/>
              </a:rPr>
              <a:t>Three main budget drivers at the state level school age kids, college age kids, and the older population. Education and Health Care are the largest expenditures in the state budget. By 2020 there will be more older adults in MN than school-age children. This will certainly have an effect on where and how we spend our state money.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1BB686-DDBE-4DEE-B395-4C34C6685275}" type="slidenum">
              <a:rPr lang="en-US" smtClean="0"/>
              <a:pPr/>
              <a:t>10</a:t>
            </a:fld>
            <a:endParaRPr lang="en-US"/>
          </a:p>
        </p:txBody>
      </p:sp>
    </p:spTree>
    <p:extLst>
      <p:ext uri="{BB962C8B-B14F-4D97-AF65-F5344CB8AC3E}">
        <p14:creationId xmlns:p14="http://schemas.microsoft.com/office/powerpoint/2010/main" val="3213286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626AD7-0E20-D841-B2ED-18BA44794FF0}" type="slidenum">
              <a:rPr lang="en-US" smtClean="0"/>
              <a:t>11</a:t>
            </a:fld>
            <a:endParaRPr lang="en-US"/>
          </a:p>
        </p:txBody>
      </p:sp>
    </p:spTree>
    <p:extLst>
      <p:ext uri="{BB962C8B-B14F-4D97-AF65-F5344CB8AC3E}">
        <p14:creationId xmlns:p14="http://schemas.microsoft.com/office/powerpoint/2010/main" val="943700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5AF61FD8-E2B6-4EB3-A15A-B51995F0203E}" type="datetimeFigureOut">
              <a:rPr lang="en-US" smtClean="0"/>
              <a:t>1/6/2015</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23D1964F-E1E4-4D37-8D16-527D4B2504DB}"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F61FD8-E2B6-4EB3-A15A-B51995F0203E}"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D1964F-E1E4-4D37-8D16-527D4B2504D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F61FD8-E2B6-4EB3-A15A-B51995F0203E}"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23D1964F-E1E4-4D37-8D16-527D4B2504D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F61FD8-E2B6-4EB3-A15A-B51995F0203E}"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D1964F-E1E4-4D37-8D16-527D4B2504D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5AF61FD8-E2B6-4EB3-A15A-B51995F0203E}" type="datetimeFigureOut">
              <a:rPr lang="en-US" smtClean="0"/>
              <a:t>1/6/2015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23D1964F-E1E4-4D37-8D16-527D4B2504DB}"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F61FD8-E2B6-4EB3-A15A-B51995F0203E}"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D1964F-E1E4-4D37-8D16-527D4B2504D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F61FD8-E2B6-4EB3-A15A-B51995F0203E}" type="datetimeFigureOut">
              <a:rPr lang="en-US" smtClean="0"/>
              <a:t>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D1964F-E1E4-4D37-8D16-527D4B2504DB}"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AF61FD8-E2B6-4EB3-A15A-B51995F0203E}" type="datetimeFigureOut">
              <a:rPr lang="en-US" smtClean="0"/>
              <a:t>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D1964F-E1E4-4D37-8D16-527D4B2504DB}"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AF61FD8-E2B6-4EB3-A15A-B51995F0203E}" type="datetimeFigureOut">
              <a:rPr lang="en-US" smtClean="0"/>
              <a:t>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D1964F-E1E4-4D37-8D16-527D4B2504D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F61FD8-E2B6-4EB3-A15A-B51995F0203E}"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23D1964F-E1E4-4D37-8D16-527D4B2504DB}"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F61FD8-E2B6-4EB3-A15A-B51995F0203E}"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D1964F-E1E4-4D37-8D16-527D4B2504DB}"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5AF61FD8-E2B6-4EB3-A15A-B51995F0203E}" type="datetimeFigureOut">
              <a:rPr lang="en-US" smtClean="0"/>
              <a:t>1/6/2015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23D1964F-E1E4-4D37-8D16-527D4B2504D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2041"/>
            <a:ext cx="9144000" cy="7108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304800" y="4522694"/>
            <a:ext cx="8229600" cy="1143000"/>
          </a:xfrm>
        </p:spPr>
        <p:txBody>
          <a:bodyPr>
            <a:noAutofit/>
          </a:bodyPr>
          <a:lstStyle/>
          <a:p>
            <a:pPr algn="l"/>
            <a:r>
              <a:rPr lang="en-US" sz="3600" b="1" dirty="0" smtClean="0">
                <a:solidFill>
                  <a:schemeClr val="tx2">
                    <a:lumMod val="50000"/>
                  </a:schemeClr>
                </a:solidFill>
              </a:rPr>
              <a:t>One Minnesota Conference</a:t>
            </a:r>
            <a:endParaRPr lang="en-US" sz="3600" b="1" dirty="0">
              <a:solidFill>
                <a:schemeClr val="tx2">
                  <a:lumMod val="50000"/>
                </a:schemeClr>
              </a:solidFill>
            </a:endParaRPr>
          </a:p>
        </p:txBody>
      </p:sp>
      <p:pic>
        <p:nvPicPr>
          <p:cNvPr id="8" name="Picture 2" descr="C:\Users\sbrower\AppData\Local\Microsoft\Windows\Temporary Internet Files\Content.Outlook\71BEWQO5\MN-DEMO-1200x160 (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78352"/>
            <a:ext cx="9144000" cy="12192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4"/>
          <p:cNvSpPr txBox="1">
            <a:spLocks/>
          </p:cNvSpPr>
          <p:nvPr/>
        </p:nvSpPr>
        <p:spPr>
          <a:xfrm>
            <a:off x="457200" y="5387009"/>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smtClean="0">
                <a:solidFill>
                  <a:schemeClr val="tx2">
                    <a:lumMod val="50000"/>
                  </a:schemeClr>
                </a:solidFill>
              </a:rPr>
              <a:t>Susan Brower, Minnesota State Demographer</a:t>
            </a:r>
          </a:p>
          <a:p>
            <a:pPr algn="l"/>
            <a:r>
              <a:rPr lang="en-US" sz="2400" b="1" dirty="0" smtClean="0">
                <a:solidFill>
                  <a:schemeClr val="tx2">
                    <a:lumMod val="50000"/>
                  </a:schemeClr>
                </a:solidFill>
              </a:rPr>
              <a:t>January 2015</a:t>
            </a:r>
            <a:endParaRPr lang="en-US" sz="2400" b="1" dirty="0">
              <a:solidFill>
                <a:schemeClr val="tx2">
                  <a:lumMod val="50000"/>
                </a:schemeClr>
              </a:solidFill>
            </a:endParaRPr>
          </a:p>
        </p:txBody>
      </p:sp>
    </p:spTree>
    <p:extLst>
      <p:ext uri="{BB962C8B-B14F-4D97-AF65-F5344CB8AC3E}">
        <p14:creationId xmlns:p14="http://schemas.microsoft.com/office/powerpoint/2010/main" val="13104966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idx="1"/>
          </p:nvPr>
        </p:nvSpPr>
        <p:spPr>
          <a:xfrm>
            <a:off x="609600" y="1733550"/>
            <a:ext cx="3657600" cy="660026"/>
          </a:xfrm>
          <a:solidFill>
            <a:schemeClr val="tx2">
              <a:lumMod val="75000"/>
            </a:schemeClr>
          </a:solidFill>
        </p:spPr>
        <p:txBody>
          <a:bodyPr>
            <a:normAutofit fontScale="85000" lnSpcReduction="20000"/>
          </a:bodyPr>
          <a:lstStyle/>
          <a:p>
            <a:r>
              <a:rPr lang="en-US" dirty="0" smtClean="0">
                <a:solidFill>
                  <a:schemeClr val="bg1"/>
                </a:solidFill>
              </a:rPr>
              <a:t>General Fund Expenditures</a:t>
            </a:r>
          </a:p>
          <a:p>
            <a:r>
              <a:rPr lang="en-US" dirty="0" smtClean="0">
                <a:solidFill>
                  <a:schemeClr val="bg1"/>
                </a:solidFill>
              </a:rPr>
              <a:t>2014-2015</a:t>
            </a:r>
          </a:p>
        </p:txBody>
      </p:sp>
      <p:sp>
        <p:nvSpPr>
          <p:cNvPr id="19" name="Text Placeholder 18"/>
          <p:cNvSpPr>
            <a:spLocks noGrp="1"/>
          </p:cNvSpPr>
          <p:nvPr>
            <p:ph type="body" sz="half" idx="3"/>
          </p:nvPr>
        </p:nvSpPr>
        <p:spPr>
          <a:xfrm>
            <a:off x="4648200" y="1733550"/>
            <a:ext cx="3657600" cy="660026"/>
          </a:xfrm>
          <a:solidFill>
            <a:schemeClr val="tx2">
              <a:lumMod val="75000"/>
            </a:schemeClr>
          </a:solidFill>
        </p:spPr>
        <p:txBody>
          <a:bodyPr>
            <a:normAutofit fontScale="92500" lnSpcReduction="20000"/>
          </a:bodyPr>
          <a:lstStyle/>
          <a:p>
            <a:r>
              <a:rPr lang="en-US" dirty="0" smtClean="0">
                <a:solidFill>
                  <a:schemeClr val="bg1"/>
                </a:solidFill>
              </a:rPr>
              <a:t>Within Health &amp; Human Services</a:t>
            </a:r>
            <a:endParaRPr lang="en-US" dirty="0">
              <a:solidFill>
                <a:schemeClr val="bg1"/>
              </a:solidFill>
            </a:endParaRPr>
          </a:p>
        </p:txBody>
      </p:sp>
      <p:graphicFrame>
        <p:nvGraphicFramePr>
          <p:cNvPr id="17" name="Content Placeholder 16"/>
          <p:cNvGraphicFramePr>
            <a:graphicFrameLocks noGrp="1"/>
          </p:cNvGraphicFramePr>
          <p:nvPr>
            <p:ph sz="quarter" idx="2"/>
            <p:extLst>
              <p:ext uri="{D42A27DB-BD31-4B8C-83A1-F6EECF244321}">
                <p14:modId xmlns:p14="http://schemas.microsoft.com/office/powerpoint/2010/main" val="3269340085"/>
              </p:ext>
            </p:extLst>
          </p:nvPr>
        </p:nvGraphicFramePr>
        <p:xfrm>
          <a:off x="192157" y="2302020"/>
          <a:ext cx="5257801" cy="3773269"/>
        </p:xfrm>
        <a:graphic>
          <a:graphicData uri="http://schemas.openxmlformats.org/drawingml/2006/chart">
            <c:chart xmlns:c="http://schemas.openxmlformats.org/drawingml/2006/chart" xmlns:r="http://schemas.openxmlformats.org/officeDocument/2006/relationships" r:id="rId3"/>
          </a:graphicData>
        </a:graphic>
      </p:graphicFrame>
      <p:sp>
        <p:nvSpPr>
          <p:cNvPr id="16" name="Content Placeholder 15"/>
          <p:cNvSpPr>
            <a:spLocks noGrp="1"/>
          </p:cNvSpPr>
          <p:nvPr>
            <p:ph sz="quarter" idx="4"/>
          </p:nvPr>
        </p:nvSpPr>
        <p:spPr>
          <a:xfrm>
            <a:off x="4648200" y="2743200"/>
            <a:ext cx="3657600" cy="2895600"/>
          </a:xfrm>
        </p:spPr>
        <p:txBody>
          <a:bodyPr>
            <a:normAutofit fontScale="70000" lnSpcReduction="20000"/>
          </a:bodyPr>
          <a:lstStyle/>
          <a:p>
            <a:pPr>
              <a:buClrTx/>
            </a:pPr>
            <a:r>
              <a:rPr lang="en-US" dirty="0" smtClean="0">
                <a:solidFill>
                  <a:schemeClr val="tx1"/>
                </a:solidFill>
              </a:rPr>
              <a:t>Medical Assistance Expenditures: 25% of GF spending (8.5 billion)</a:t>
            </a:r>
          </a:p>
          <a:p>
            <a:pPr>
              <a:buClrTx/>
            </a:pPr>
            <a:r>
              <a:rPr lang="en-US" dirty="0" smtClean="0">
                <a:solidFill>
                  <a:schemeClr val="tx1"/>
                </a:solidFill>
              </a:rPr>
              <a:t>Medical Assistance Expenditures for the Elderly and Disabled: 16% of GF spending (5.5 billion)</a:t>
            </a:r>
          </a:p>
          <a:p>
            <a:pPr>
              <a:buClrTx/>
            </a:pPr>
            <a:r>
              <a:rPr lang="en-US" dirty="0" smtClean="0">
                <a:solidFill>
                  <a:schemeClr val="tx1"/>
                </a:solidFill>
              </a:rPr>
              <a:t>MA expenditures include basic care, long-term care waivers and long-term institutional care</a:t>
            </a:r>
          </a:p>
          <a:p>
            <a:pPr>
              <a:buClrTx/>
            </a:pPr>
            <a:endParaRPr lang="en-US" dirty="0"/>
          </a:p>
        </p:txBody>
      </p:sp>
      <p:sp>
        <p:nvSpPr>
          <p:cNvPr id="25602" name="Title 7"/>
          <p:cNvSpPr>
            <a:spLocks noGrp="1"/>
          </p:cNvSpPr>
          <p:nvPr>
            <p:ph type="title"/>
          </p:nvPr>
        </p:nvSpPr>
        <p:spPr>
          <a:xfrm>
            <a:off x="152400" y="304800"/>
            <a:ext cx="8763000" cy="1116106"/>
          </a:xfrm>
        </p:spPr>
        <p:txBody>
          <a:bodyPr vert="horz" lIns="91440" tIns="45720" rIns="91440" bIns="45720" rtlCol="0" anchor="ctr">
            <a:noAutofit/>
          </a:bodyPr>
          <a:lstStyle/>
          <a:p>
            <a:r>
              <a:rPr lang="en-US" sz="3600" b="1" dirty="0" smtClean="0">
                <a:latin typeface="+mn-lt"/>
              </a:rPr>
              <a:t>Demographic shifts will change demand </a:t>
            </a:r>
            <a:r>
              <a:rPr lang="en-US" sz="3600" b="1" dirty="0">
                <a:latin typeface="+mn-lt"/>
              </a:rPr>
              <a:t>for public services</a:t>
            </a:r>
          </a:p>
        </p:txBody>
      </p:sp>
      <p:sp>
        <p:nvSpPr>
          <p:cNvPr id="5" name="TextBox 4"/>
          <p:cNvSpPr txBox="1"/>
          <p:nvPr/>
        </p:nvSpPr>
        <p:spPr>
          <a:xfrm>
            <a:off x="228600" y="6075289"/>
            <a:ext cx="8458200" cy="584775"/>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a:t>Sources: Minnesota Management and Budget, February 2013.  House Research, Long-Term Care Services for the Elderly, November 2012</a:t>
            </a:r>
          </a:p>
        </p:txBody>
      </p:sp>
    </p:spTree>
    <p:extLst>
      <p:ext uri="{BB962C8B-B14F-4D97-AF65-F5344CB8AC3E}">
        <p14:creationId xmlns:p14="http://schemas.microsoft.com/office/powerpoint/2010/main" val="3165708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447800"/>
          </a:xfrm>
        </p:spPr>
        <p:txBody>
          <a:bodyPr vert="horz" lIns="91440" tIns="45720" rIns="91440" bIns="45720" rtlCol="0" anchor="ctr">
            <a:noAutofit/>
          </a:bodyPr>
          <a:lstStyle/>
          <a:p>
            <a:r>
              <a:rPr lang="en-US" sz="2800" b="1" dirty="0"/>
              <a:t>Demographic change will shape the future…but not completely determine it</a:t>
            </a:r>
            <a:endParaRPr lang="en-US" sz="2800" b="1" dirty="0">
              <a:latin typeface="+mn-lt"/>
            </a:endParaRPr>
          </a:p>
        </p:txBody>
      </p:sp>
      <p:sp>
        <p:nvSpPr>
          <p:cNvPr id="3" name="Content Placeholder 2"/>
          <p:cNvSpPr>
            <a:spLocks noGrp="1"/>
          </p:cNvSpPr>
          <p:nvPr>
            <p:ph idx="1"/>
          </p:nvPr>
        </p:nvSpPr>
        <p:spPr>
          <a:xfrm>
            <a:off x="533400" y="2057400"/>
            <a:ext cx="7620000" cy="3918052"/>
          </a:xfrm>
        </p:spPr>
        <p:txBody>
          <a:bodyPr>
            <a:normAutofit/>
          </a:bodyPr>
          <a:lstStyle/>
          <a:p>
            <a:r>
              <a:rPr lang="en-US" sz="2800" dirty="0" smtClean="0">
                <a:solidFill>
                  <a:schemeClr val="tx2">
                    <a:lumMod val="50000"/>
                  </a:schemeClr>
                </a:solidFill>
              </a:rPr>
              <a:t>Our demographic future is sobering </a:t>
            </a:r>
            <a:r>
              <a:rPr lang="en-US" sz="2800" b="1" dirty="0" smtClean="0">
                <a:solidFill>
                  <a:schemeClr val="tx2">
                    <a:lumMod val="50000"/>
                  </a:schemeClr>
                </a:solidFill>
              </a:rPr>
              <a:t>IF</a:t>
            </a:r>
            <a:r>
              <a:rPr lang="en-US" sz="2800" dirty="0" smtClean="0">
                <a:solidFill>
                  <a:schemeClr val="tx2">
                    <a:lumMod val="50000"/>
                  </a:schemeClr>
                </a:solidFill>
              </a:rPr>
              <a:t> we continue to adhere to the policies and institutions that we have built for our demographic past.</a:t>
            </a:r>
          </a:p>
          <a:p>
            <a:pPr marL="114300" indent="0">
              <a:buNone/>
            </a:pPr>
            <a:endParaRPr lang="en-US" sz="2800" dirty="0" smtClean="0">
              <a:solidFill>
                <a:schemeClr val="tx2">
                  <a:lumMod val="50000"/>
                </a:schemeClr>
              </a:solidFill>
            </a:endParaRPr>
          </a:p>
          <a:p>
            <a:r>
              <a:rPr lang="en-US" sz="2800" dirty="0" smtClean="0">
                <a:solidFill>
                  <a:schemeClr val="tx2">
                    <a:lumMod val="50000"/>
                  </a:schemeClr>
                </a:solidFill>
              </a:rPr>
              <a:t>Aging trend will bring new </a:t>
            </a:r>
            <a:r>
              <a:rPr lang="en-US" sz="2800" b="1" dirty="0" smtClean="0">
                <a:solidFill>
                  <a:schemeClr val="tx2">
                    <a:lumMod val="50000"/>
                  </a:schemeClr>
                </a:solidFill>
              </a:rPr>
              <a:t>opportunities</a:t>
            </a:r>
            <a:r>
              <a:rPr lang="en-US" sz="2800" dirty="0" smtClean="0">
                <a:solidFill>
                  <a:schemeClr val="tx2">
                    <a:lumMod val="50000"/>
                  </a:schemeClr>
                </a:solidFill>
              </a:rPr>
              <a:t>; </a:t>
            </a:r>
            <a:r>
              <a:rPr lang="en-US" sz="2800" b="1" dirty="0" smtClean="0">
                <a:solidFill>
                  <a:schemeClr val="tx2">
                    <a:lumMod val="50000"/>
                  </a:schemeClr>
                </a:solidFill>
              </a:rPr>
              <a:t>license</a:t>
            </a:r>
            <a:r>
              <a:rPr lang="en-US" sz="2800" dirty="0" smtClean="0">
                <a:solidFill>
                  <a:schemeClr val="tx2">
                    <a:lumMod val="50000"/>
                  </a:schemeClr>
                </a:solidFill>
              </a:rPr>
              <a:t> to innovate new pathways to well-being.</a:t>
            </a:r>
          </a:p>
          <a:p>
            <a:endParaRPr lang="en-US" sz="2800" dirty="0" smtClean="0">
              <a:solidFill>
                <a:srgbClr val="002060"/>
              </a:solidFill>
            </a:endParaRPr>
          </a:p>
          <a:p>
            <a:pPr lvl="2"/>
            <a:endParaRPr lang="en-US" sz="2800" dirty="0" smtClean="0"/>
          </a:p>
        </p:txBody>
      </p:sp>
    </p:spTree>
    <p:extLst>
      <p:ext uri="{BB962C8B-B14F-4D97-AF65-F5344CB8AC3E}">
        <p14:creationId xmlns:p14="http://schemas.microsoft.com/office/powerpoint/2010/main" val="9862376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01752" y="0"/>
            <a:ext cx="8385048" cy="1715939"/>
          </a:xfrm>
        </p:spPr>
        <p:txBody>
          <a:bodyPr vert="horz" lIns="91440" tIns="45720" rIns="91440" bIns="45720" rtlCol="0" anchor="ctr" anchorCtr="0">
            <a:normAutofit/>
          </a:bodyPr>
          <a:lstStyle/>
          <a:p>
            <a:r>
              <a:rPr lang="en-US" sz="3600" b="1" dirty="0" smtClean="0">
                <a:latin typeface="+mn-lt"/>
              </a:rPr>
              <a:t>Growth in Minnesota’s</a:t>
            </a:r>
            <a:r>
              <a:rPr lang="en-US" altLang="ja-JP" sz="3600" b="1" dirty="0">
                <a:latin typeface="+mn-lt"/>
              </a:rPr>
              <a:t/>
            </a:r>
            <a:br>
              <a:rPr lang="en-US" altLang="ja-JP" sz="3600" b="1" dirty="0">
                <a:latin typeface="+mn-lt"/>
              </a:rPr>
            </a:br>
            <a:r>
              <a:rPr lang="en-US" altLang="ja-JP" sz="3600" b="1" dirty="0">
                <a:latin typeface="+mn-lt"/>
              </a:rPr>
              <a:t>“older adult” population </a:t>
            </a:r>
            <a:endParaRPr lang="en-US" sz="3600" b="1" dirty="0">
              <a:latin typeface="+mn-lt"/>
            </a:endParaRPr>
          </a:p>
        </p:txBody>
      </p:sp>
      <p:sp>
        <p:nvSpPr>
          <p:cNvPr id="60419" name="Text Box 4"/>
          <p:cNvSpPr txBox="1">
            <a:spLocks noChangeArrowheads="1"/>
          </p:cNvSpPr>
          <p:nvPr/>
        </p:nvSpPr>
        <p:spPr bwMode="auto">
          <a:xfrm>
            <a:off x="609600" y="6155323"/>
            <a:ext cx="6892353" cy="338554"/>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a:t>Sources: U.S. Census Bureau, MN State Demographic Center</a:t>
            </a:r>
          </a:p>
        </p:txBody>
      </p:sp>
      <p:graphicFrame>
        <p:nvGraphicFramePr>
          <p:cNvPr id="5" name="Chart 4"/>
          <p:cNvGraphicFramePr>
            <a:graphicFrameLocks/>
          </p:cNvGraphicFramePr>
          <p:nvPr>
            <p:extLst>
              <p:ext uri="{D42A27DB-BD31-4B8C-83A1-F6EECF244321}">
                <p14:modId xmlns:p14="http://schemas.microsoft.com/office/powerpoint/2010/main" val="765329981"/>
              </p:ext>
            </p:extLst>
          </p:nvPr>
        </p:nvGraphicFramePr>
        <p:xfrm>
          <a:off x="152400" y="1905000"/>
          <a:ext cx="8839200" cy="3967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6221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01752" y="0"/>
            <a:ext cx="8385048" cy="1715939"/>
          </a:xfrm>
        </p:spPr>
        <p:txBody>
          <a:bodyPr vert="horz" lIns="91440" tIns="45720" rIns="91440" bIns="45720" rtlCol="0" anchor="ctr" anchorCtr="0">
            <a:normAutofit/>
          </a:bodyPr>
          <a:lstStyle/>
          <a:p>
            <a:r>
              <a:rPr lang="en-US" sz="3600" b="1" dirty="0"/>
              <a:t>Growth in Minnesota’s</a:t>
            </a:r>
            <a:r>
              <a:rPr lang="en-US" altLang="ja-JP" sz="3600" b="1" dirty="0">
                <a:latin typeface="+mn-lt"/>
              </a:rPr>
              <a:t/>
            </a:r>
            <a:br>
              <a:rPr lang="en-US" altLang="ja-JP" sz="3600" b="1" dirty="0">
                <a:latin typeface="+mn-lt"/>
              </a:rPr>
            </a:br>
            <a:r>
              <a:rPr lang="en-US" altLang="ja-JP" sz="3600" b="1" dirty="0">
                <a:latin typeface="+mn-lt"/>
              </a:rPr>
              <a:t>“older adult” population </a:t>
            </a:r>
            <a:endParaRPr lang="en-US" sz="3600" b="1" dirty="0">
              <a:latin typeface="+mn-lt"/>
            </a:endParaRPr>
          </a:p>
        </p:txBody>
      </p:sp>
      <p:graphicFrame>
        <p:nvGraphicFramePr>
          <p:cNvPr id="10" name="Content Placeholder 9"/>
          <p:cNvGraphicFramePr>
            <a:graphicFrameLocks noGrp="1"/>
          </p:cNvGraphicFramePr>
          <p:nvPr>
            <p:ph sz="quarter" idx="4294967295"/>
            <p:extLst>
              <p:ext uri="{D42A27DB-BD31-4B8C-83A1-F6EECF244321}">
                <p14:modId xmlns:p14="http://schemas.microsoft.com/office/powerpoint/2010/main" val="817689861"/>
              </p:ext>
            </p:extLst>
          </p:nvPr>
        </p:nvGraphicFramePr>
        <p:xfrm>
          <a:off x="228600" y="1981200"/>
          <a:ext cx="8763000" cy="4037013"/>
        </p:xfrm>
        <a:graphic>
          <a:graphicData uri="http://schemas.openxmlformats.org/drawingml/2006/chart">
            <c:chart xmlns:c="http://schemas.openxmlformats.org/drawingml/2006/chart" xmlns:r="http://schemas.openxmlformats.org/officeDocument/2006/relationships" r:id="rId3"/>
          </a:graphicData>
        </a:graphic>
      </p:graphicFrame>
      <p:sp>
        <p:nvSpPr>
          <p:cNvPr id="60419" name="Text Box 4"/>
          <p:cNvSpPr txBox="1">
            <a:spLocks noChangeArrowheads="1"/>
          </p:cNvSpPr>
          <p:nvPr/>
        </p:nvSpPr>
        <p:spPr bwMode="auto">
          <a:xfrm>
            <a:off x="609600" y="6155323"/>
            <a:ext cx="6892353" cy="338554"/>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a:t>Sources: U.S. Census Bureau, MN State Demographic Center</a:t>
            </a:r>
          </a:p>
        </p:txBody>
      </p:sp>
    </p:spTree>
    <p:extLst>
      <p:ext uri="{BB962C8B-B14F-4D97-AF65-F5344CB8AC3E}">
        <p14:creationId xmlns:p14="http://schemas.microsoft.com/office/powerpoint/2010/main" val="1137413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18087734"/>
              </p:ext>
            </p:extLst>
          </p:nvPr>
        </p:nvGraphicFramePr>
        <p:xfrm>
          <a:off x="152400" y="1600200"/>
          <a:ext cx="8762999" cy="4707311"/>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164975" y="304800"/>
            <a:ext cx="8686800" cy="1143000"/>
          </a:xfrm>
        </p:spPr>
        <p:txBody>
          <a:bodyPr vert="horz" lIns="91440" tIns="45720" rIns="91440" bIns="45720" rtlCol="0" anchor="ctr">
            <a:noAutofit/>
          </a:bodyPr>
          <a:lstStyle/>
          <a:p>
            <a:r>
              <a:rPr lang="en-US" sz="3600" b="1" dirty="0" smtClean="0">
                <a:latin typeface="+mn-lt"/>
                <a:ea typeface="Cambria Math" panose="02040503050406030204" pitchFamily="18" charset="0"/>
              </a:rPr>
              <a:t>Avg. workers added Per YEAR</a:t>
            </a:r>
            <a:br>
              <a:rPr lang="en-US" sz="3600" b="1" dirty="0" smtClean="0">
                <a:latin typeface="+mn-lt"/>
                <a:ea typeface="Cambria Math" panose="02040503050406030204" pitchFamily="18" charset="0"/>
              </a:rPr>
            </a:br>
            <a:r>
              <a:rPr lang="en-US" sz="2400" b="1" dirty="0" smtClean="0">
                <a:latin typeface="+mn-lt"/>
                <a:ea typeface="Cambria Math" panose="02040503050406030204" pitchFamily="18" charset="0"/>
              </a:rPr>
              <a:t>Minnesota, 16</a:t>
            </a:r>
            <a:r>
              <a:rPr lang="en-US" sz="2400" b="1" dirty="0">
                <a:latin typeface="+mn-lt"/>
                <a:ea typeface="Cambria Math" panose="02040503050406030204" pitchFamily="18" charset="0"/>
              </a:rPr>
              <a:t>+</a:t>
            </a:r>
          </a:p>
        </p:txBody>
      </p:sp>
      <p:sp>
        <p:nvSpPr>
          <p:cNvPr id="5" name="TextBox 4"/>
          <p:cNvSpPr txBox="1"/>
          <p:nvPr/>
        </p:nvSpPr>
        <p:spPr>
          <a:xfrm>
            <a:off x="381000" y="6334015"/>
            <a:ext cx="7949950" cy="338554"/>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a:t>Source: U.S. Census Bureau, Minnesota State Demographic Center Projections</a:t>
            </a:r>
          </a:p>
        </p:txBody>
      </p:sp>
    </p:spTree>
    <p:extLst>
      <p:ext uri="{BB962C8B-B14F-4D97-AF65-F5344CB8AC3E}">
        <p14:creationId xmlns:p14="http://schemas.microsoft.com/office/powerpoint/2010/main" val="1959709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297538127"/>
              </p:ext>
            </p:extLst>
          </p:nvPr>
        </p:nvGraphicFramePr>
        <p:xfrm>
          <a:off x="990600" y="990600"/>
          <a:ext cx="68580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9889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Productivity has grown more in states with greater growth in the educational attainment of their workforce: Relationship between state productivity growth and increase in college attainment from 1979 to 201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52824" y="1154805"/>
            <a:ext cx="7523371" cy="471259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0"/>
            <a:ext cx="8839200" cy="1447800"/>
          </a:xfrm>
          <a:solidFill>
            <a:schemeClr val="bg1"/>
          </a:solidFill>
        </p:spPr>
        <p:txBody>
          <a:bodyPr vert="horz" lIns="91440" tIns="45720" rIns="91440" bIns="45720" rtlCol="0" anchor="ctr">
            <a:noAutofit/>
          </a:bodyPr>
          <a:lstStyle/>
          <a:p>
            <a:pPr algn="l"/>
            <a:r>
              <a:rPr lang="en-US" sz="3600" b="1" dirty="0" smtClean="0">
                <a:solidFill>
                  <a:srgbClr val="002060"/>
                </a:solidFill>
                <a:ea typeface="Cambria Math" panose="02040503050406030204" pitchFamily="18" charset="0"/>
              </a:rPr>
              <a:t>States’ Rising Ed Attainment &amp; </a:t>
            </a:r>
            <a:r>
              <a:rPr lang="en-US" sz="3600" b="1" dirty="0">
                <a:solidFill>
                  <a:srgbClr val="002060"/>
                </a:solidFill>
                <a:ea typeface="Cambria Math" panose="02040503050406030204" pitchFamily="18" charset="0"/>
              </a:rPr>
              <a:t>Growth </a:t>
            </a:r>
            <a:r>
              <a:rPr lang="en-US" sz="3600" b="1" dirty="0" smtClean="0">
                <a:solidFill>
                  <a:srgbClr val="002060"/>
                </a:solidFill>
                <a:ea typeface="Cambria Math" panose="02040503050406030204" pitchFamily="18" charset="0"/>
              </a:rPr>
              <a:t>in Productivity </a:t>
            </a:r>
            <a:endParaRPr lang="en-US" sz="3600" b="1" dirty="0">
              <a:solidFill>
                <a:srgbClr val="002060"/>
              </a:solidFill>
              <a:ea typeface="Cambria Math" panose="02040503050406030204" pitchFamily="18" charset="0"/>
            </a:endParaRPr>
          </a:p>
        </p:txBody>
      </p:sp>
      <p:sp>
        <p:nvSpPr>
          <p:cNvPr id="4" name="Oval 3"/>
          <p:cNvSpPr/>
          <p:nvPr/>
        </p:nvSpPr>
        <p:spPr>
          <a:xfrm>
            <a:off x="5715000" y="2859741"/>
            <a:ext cx="660401" cy="638629"/>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52824" y="5867400"/>
            <a:ext cx="8001000" cy="738664"/>
          </a:xfrm>
          <a:prstGeom prst="rect">
            <a:avLst/>
          </a:prstGeom>
          <a:noFill/>
        </p:spPr>
        <p:txBody>
          <a:bodyPr wrap="square" rtlCol="0">
            <a:spAutoFit/>
          </a:bodyPr>
          <a:lstStyle>
            <a:defPPr>
              <a:defRPr lang="en-US"/>
            </a:defPPr>
            <a:lvl1pPr>
              <a:defRPr sz="1400">
                <a:solidFill>
                  <a:schemeClr val="tx1">
                    <a:lumMod val="50000"/>
                    <a:lumOff val="50000"/>
                  </a:schemeClr>
                </a:solidFill>
              </a:defRPr>
            </a:lvl1pPr>
          </a:lstStyle>
          <a:p>
            <a:r>
              <a:rPr lang="en-US" dirty="0"/>
              <a:t>Source: EPI analysis of unpublished total economy productivity data from the Bureau of Labor Statistics (BLS) Labor Productivity and Costs program, state employment data from BLS Local Area Unemployment Statistics, and college attainment data from the Current Population Survey basic monthly </a:t>
            </a:r>
            <a:r>
              <a:rPr lang="en-US" dirty="0" err="1"/>
              <a:t>microdata</a:t>
            </a:r>
            <a:endParaRPr lang="en-US" dirty="0"/>
          </a:p>
        </p:txBody>
      </p:sp>
    </p:spTree>
    <p:extLst>
      <p:ext uri="{BB962C8B-B14F-4D97-AF65-F5344CB8AC3E}">
        <p14:creationId xmlns:p14="http://schemas.microsoft.com/office/powerpoint/2010/main" val="42264497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ln>
            <a:noFill/>
          </a:ln>
        </p:spPr>
        <p:txBody>
          <a:bodyPr vert="horz" lIns="91440" tIns="45720" rIns="91440" bIns="45720" rtlCol="0" anchor="ctr" anchorCtr="0">
            <a:normAutofit fontScale="90000"/>
          </a:bodyPr>
          <a:lstStyle/>
          <a:p>
            <a:r>
              <a:rPr lang="en-US" sz="3600" b="1" dirty="0"/>
              <a:t>Black, Latino and Asian populations growing rapidly</a:t>
            </a:r>
            <a:endParaRPr lang="en-US" sz="3600" b="1" dirty="0">
              <a:latin typeface="+mn-lt"/>
            </a:endParaRPr>
          </a:p>
        </p:txBody>
      </p:sp>
      <p:sp>
        <p:nvSpPr>
          <p:cNvPr id="60419" name="Text Box 4"/>
          <p:cNvSpPr txBox="1">
            <a:spLocks noChangeArrowheads="1"/>
          </p:cNvSpPr>
          <p:nvPr/>
        </p:nvSpPr>
        <p:spPr bwMode="auto">
          <a:xfrm>
            <a:off x="304800" y="6318271"/>
            <a:ext cx="6892353" cy="338554"/>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smtClean="0"/>
              <a:t>Source: U.S</a:t>
            </a:r>
            <a:r>
              <a:rPr lang="en-US" dirty="0"/>
              <a:t>. Census Bureau &amp; Minnesota State Demographic Center</a:t>
            </a:r>
          </a:p>
        </p:txBody>
      </p:sp>
      <p:graphicFrame>
        <p:nvGraphicFramePr>
          <p:cNvPr id="8" name="Chart 7"/>
          <p:cNvGraphicFramePr/>
          <p:nvPr>
            <p:extLst>
              <p:ext uri="{D42A27DB-BD31-4B8C-83A1-F6EECF244321}">
                <p14:modId xmlns:p14="http://schemas.microsoft.com/office/powerpoint/2010/main" val="65056516"/>
              </p:ext>
            </p:extLst>
          </p:nvPr>
        </p:nvGraphicFramePr>
        <p:xfrm>
          <a:off x="188686" y="1831169"/>
          <a:ext cx="8802914" cy="44871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45988518"/>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brower\AppData\Local\Temp\mncompass-b6085v3-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563" y="1951390"/>
            <a:ext cx="8017533" cy="424457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02563" y="6322437"/>
            <a:ext cx="8263427" cy="338554"/>
          </a:xfrm>
          <a:prstGeom prst="rect">
            <a:avLst/>
          </a:prstGeom>
          <a:noFill/>
        </p:spPr>
        <p:txBody>
          <a:bodyPr wrap="square" rtlCol="0">
            <a:spAutoFit/>
          </a:bodyPr>
          <a:lstStyle/>
          <a:p>
            <a:r>
              <a:rPr lang="en-US" sz="1600" dirty="0">
                <a:solidFill>
                  <a:schemeClr val="tx1">
                    <a:lumMod val="50000"/>
                    <a:lumOff val="50000"/>
                  </a:schemeClr>
                </a:solidFill>
              </a:rPr>
              <a:t>Source: Tabulated by MN Compass from Minnesota Department of Education data</a:t>
            </a:r>
          </a:p>
        </p:txBody>
      </p:sp>
      <p:sp>
        <p:nvSpPr>
          <p:cNvPr id="3" name="Title 2"/>
          <p:cNvSpPr>
            <a:spLocks noGrp="1"/>
          </p:cNvSpPr>
          <p:nvPr>
            <p:ph type="title" idx="4294967295"/>
          </p:nvPr>
        </p:nvSpPr>
        <p:spPr>
          <a:xfrm>
            <a:off x="148438" y="304800"/>
            <a:ext cx="8839200" cy="1200329"/>
          </a:xfrm>
        </p:spPr>
        <p:txBody>
          <a:bodyPr vert="horz" lIns="91440" tIns="45720" rIns="91440" bIns="45720" rtlCol="0" anchor="ctr">
            <a:noAutofit/>
          </a:bodyPr>
          <a:lstStyle/>
          <a:p>
            <a:r>
              <a:rPr lang="en-US" sz="3600" b="1" dirty="0" smtClean="0">
                <a:solidFill>
                  <a:srgbClr val="002060"/>
                </a:solidFill>
                <a:latin typeface="+mn-lt"/>
              </a:rPr>
              <a:t>gaps </a:t>
            </a:r>
            <a:r>
              <a:rPr lang="en-US" sz="3600" b="1" dirty="0">
                <a:solidFill>
                  <a:srgbClr val="002060"/>
                </a:solidFill>
                <a:latin typeface="+mn-lt"/>
              </a:rPr>
              <a:t>in educational achievement and attainment exist across racial groups</a:t>
            </a:r>
          </a:p>
        </p:txBody>
      </p:sp>
    </p:spTree>
    <p:extLst>
      <p:ext uri="{BB962C8B-B14F-4D97-AF65-F5344CB8AC3E}">
        <p14:creationId xmlns:p14="http://schemas.microsoft.com/office/powerpoint/2010/main" val="2574133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04800" y="228600"/>
            <a:ext cx="8381260" cy="1054394"/>
          </a:xfrm>
          <a:ln>
            <a:noFill/>
          </a:ln>
        </p:spPr>
        <p:txBody>
          <a:bodyPr vert="horz" lIns="91440" tIns="45720" rIns="91440" bIns="45720" rtlCol="0" anchor="ctr" anchorCtr="0">
            <a:normAutofit fontScale="90000"/>
          </a:bodyPr>
          <a:lstStyle/>
          <a:p>
            <a:r>
              <a:rPr lang="en-US" sz="3600" b="1" dirty="0">
                <a:latin typeface="+mn-lt"/>
              </a:rPr>
              <a:t>For the first time in MN history:</a:t>
            </a:r>
            <a:br>
              <a:rPr lang="en-US" sz="3600" b="1" dirty="0">
                <a:latin typeface="+mn-lt"/>
              </a:rPr>
            </a:br>
            <a:r>
              <a:rPr lang="en-US" sz="3600" b="1" dirty="0">
                <a:latin typeface="+mn-lt"/>
              </a:rPr>
              <a:t>More 65+ than school-age by 2020</a:t>
            </a:r>
          </a:p>
        </p:txBody>
      </p:sp>
      <p:sp>
        <p:nvSpPr>
          <p:cNvPr id="60419" name="Text Box 4"/>
          <p:cNvSpPr txBox="1">
            <a:spLocks noChangeArrowheads="1"/>
          </p:cNvSpPr>
          <p:nvPr/>
        </p:nvSpPr>
        <p:spPr bwMode="auto">
          <a:xfrm>
            <a:off x="304800" y="6318271"/>
            <a:ext cx="6892353" cy="338554"/>
          </a:xfrm>
          <a:prstGeom prst="rect">
            <a:avLst/>
          </a:prstGeom>
          <a:noFill/>
        </p:spPr>
        <p:txBody>
          <a:bodyPr wrap="square" rtlCol="0">
            <a:spAutoFit/>
          </a:bodyPr>
          <a:lstStyle>
            <a:defPPr>
              <a:defRPr lang="en-US"/>
            </a:defPPr>
            <a:lvl1pPr>
              <a:defRPr sz="1600">
                <a:solidFill>
                  <a:schemeClr val="tx1">
                    <a:lumMod val="50000"/>
                    <a:lumOff val="50000"/>
                  </a:schemeClr>
                </a:solidFill>
              </a:defRPr>
            </a:lvl1pPr>
          </a:lstStyle>
          <a:p>
            <a:r>
              <a:rPr lang="en-US" dirty="0" smtClean="0"/>
              <a:t>Source: U.S</a:t>
            </a:r>
            <a:r>
              <a:rPr lang="en-US" dirty="0"/>
              <a:t>. Census Bureau &amp; Minnesota State Demographic Center</a:t>
            </a:r>
          </a:p>
        </p:txBody>
      </p:sp>
      <p:graphicFrame>
        <p:nvGraphicFramePr>
          <p:cNvPr id="7" name="Object 3"/>
          <p:cNvGraphicFramePr>
            <a:graphicFrameLocks noGrp="1" noChangeAspect="1"/>
          </p:cNvGraphicFramePr>
          <p:nvPr>
            <p:extLst>
              <p:ext uri="{D42A27DB-BD31-4B8C-83A1-F6EECF244321}">
                <p14:modId xmlns:p14="http://schemas.microsoft.com/office/powerpoint/2010/main" val="1172163169"/>
              </p:ext>
            </p:extLst>
          </p:nvPr>
        </p:nvGraphicFramePr>
        <p:xfrm>
          <a:off x="457200" y="1905000"/>
          <a:ext cx="81534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6" name="Oval 5"/>
          <p:cNvSpPr/>
          <p:nvPr/>
        </p:nvSpPr>
        <p:spPr>
          <a:xfrm>
            <a:off x="4953000" y="3124200"/>
            <a:ext cx="762000" cy="76200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n w="38100">
                <a:solidFill>
                  <a:schemeClr val="tx1"/>
                </a:solidFill>
              </a:ln>
              <a:solidFill>
                <a:schemeClr val="tx2"/>
              </a:solidFill>
            </a:endParaRPr>
          </a:p>
        </p:txBody>
      </p:sp>
    </p:spTree>
    <p:extLst>
      <p:ext uri="{BB962C8B-B14F-4D97-AF65-F5344CB8AC3E}">
        <p14:creationId xmlns:p14="http://schemas.microsoft.com/office/powerpoint/2010/main" val="128632817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437</TotalTime>
  <Words>385</Words>
  <Application>Microsoft Office PowerPoint</Application>
  <PresentationFormat>On-screen Show (4:3)</PresentationFormat>
  <Paragraphs>55</Paragraphs>
  <Slides>11</Slides>
  <Notes>7</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Grid</vt:lpstr>
      <vt:lpstr>One Minnesota Conference</vt:lpstr>
      <vt:lpstr>Growth in Minnesota’s “older adult” population </vt:lpstr>
      <vt:lpstr>Growth in Minnesota’s “older adult” population </vt:lpstr>
      <vt:lpstr>Avg. workers added Per YEAR Minnesota, 16+</vt:lpstr>
      <vt:lpstr>PowerPoint Presentation</vt:lpstr>
      <vt:lpstr>States’ Rising Ed Attainment &amp; Growth in Productivity </vt:lpstr>
      <vt:lpstr>Black, Latino and Asian populations growing rapidly</vt:lpstr>
      <vt:lpstr>gaps in educational achievement and attainment exist across racial groups</vt:lpstr>
      <vt:lpstr>For the first time in MN history: More 65+ than school-age by 2020</vt:lpstr>
      <vt:lpstr>Demographic shifts will change demand for public services</vt:lpstr>
      <vt:lpstr>Demographic change will shape the future…but not completely determine it</vt:lpstr>
    </vt:vector>
  </TitlesOfParts>
  <Company>Office of Enterprise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Brower</dc:creator>
  <cp:lastModifiedBy>Susan Brower</cp:lastModifiedBy>
  <cp:revision>21</cp:revision>
  <dcterms:created xsi:type="dcterms:W3CDTF">2014-11-06T20:45:40Z</dcterms:created>
  <dcterms:modified xsi:type="dcterms:W3CDTF">2015-01-07T03:46:08Z</dcterms:modified>
</cp:coreProperties>
</file>