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4"/>
  </p:notesMasterIdLst>
  <p:sldIdLst>
    <p:sldId id="256" r:id="rId2"/>
    <p:sldId id="262" r:id="rId3"/>
    <p:sldId id="261" r:id="rId4"/>
    <p:sldId id="259" r:id="rId5"/>
    <p:sldId id="258" r:id="rId6"/>
    <p:sldId id="263" r:id="rId7"/>
    <p:sldId id="264" r:id="rId8"/>
    <p:sldId id="267" r:id="rId9"/>
    <p:sldId id="266" r:id="rId10"/>
    <p:sldId id="268" r:id="rId11"/>
    <p:sldId id="269"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968" autoAdjust="0"/>
  </p:normalViewPr>
  <p:slideViewPr>
    <p:cSldViewPr>
      <p:cViewPr varScale="1">
        <p:scale>
          <a:sx n="57" d="100"/>
          <a:sy n="57"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36C0B9-E9B6-46D5-BA99-6C0060C83095}" type="datetimeFigureOut">
              <a:rPr lang="en-US" smtClean="0"/>
              <a:t>1/7/2015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A351FF-4C54-4EE3-A476-B031CAC48A86}" type="slidenum">
              <a:rPr lang="en-US" smtClean="0"/>
              <a:t>‹#›</a:t>
            </a:fld>
            <a:endParaRPr lang="en-US" dirty="0"/>
          </a:p>
        </p:txBody>
      </p:sp>
    </p:spTree>
    <p:extLst>
      <p:ext uri="{BB962C8B-B14F-4D97-AF65-F5344CB8AC3E}">
        <p14:creationId xmlns:p14="http://schemas.microsoft.com/office/powerpoint/2010/main" val="2861368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positivelyminnesota.com/JobSeekers/WorkForce_Centers/See_All_WorkForce_Center_Locations/index.aspx" TargetMode="External"/><Relationship Id="rId7" Type="http://schemas.openxmlformats.org/officeDocument/2006/relationships/hyperlink" Target="http://education.state.mn.us/mde/index.html"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dhs.state.mn.us/main/idcplg?IdcService=GET_DYNAMIC_CONVERSION&amp;RevisionSelectionMethod=LatestReleased&amp;dDocName=Home_Page" TargetMode="External"/><Relationship Id="rId5" Type="http://schemas.openxmlformats.org/officeDocument/2006/relationships/hyperlink" Target="http://www.positivelyminnesota.com/" TargetMode="External"/><Relationship Id="rId4" Type="http://schemas.openxmlformats.org/officeDocument/2006/relationships/hyperlink" Target="http://www.mnscu.edu/index.php"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a:t>
            </a:r>
            <a:r>
              <a:rPr lang="en-US" baseline="0" dirty="0" smtClean="0"/>
              <a:t> morning, I’m Anne Kilzer, director of the Minnesota Workforce Council Association and I’m pleased to have the opportunity to talk with you today about employment and training efforts underway in Minnesota.</a:t>
            </a:r>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1</a:t>
            </a:fld>
            <a:endParaRPr lang="en-US" dirty="0"/>
          </a:p>
        </p:txBody>
      </p:sp>
    </p:spTree>
    <p:extLst>
      <p:ext uri="{BB962C8B-B14F-4D97-AF65-F5344CB8AC3E}">
        <p14:creationId xmlns:p14="http://schemas.microsoft.com/office/powerpoint/2010/main" val="1542897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initiative, along with three others,</a:t>
            </a:r>
            <a:r>
              <a:rPr lang="en-US" baseline="0" dirty="0" smtClean="0"/>
              <a:t> received a pilot funding grant garnered under the leadership of Senator Bonoff and Senator Tomassoni.    </a:t>
            </a:r>
          </a:p>
          <a:p>
            <a:endParaRPr lang="en-US" baseline="0" dirty="0" smtClean="0"/>
          </a:p>
          <a:p>
            <a:r>
              <a:rPr lang="en-US" dirty="0" smtClean="0"/>
              <a:t>In</a:t>
            </a:r>
            <a:r>
              <a:rPr lang="en-US" baseline="0" dirty="0" smtClean="0"/>
              <a:t> 2010-2011, MN ranked third from the BOTTOM on the ratio of counselors to students (at 782 to 1); American school counselor association recommends 250-1.</a:t>
            </a:r>
          </a:p>
          <a:p>
            <a:endParaRPr lang="en-US" baseline="0" dirty="0" smtClean="0"/>
          </a:p>
          <a:p>
            <a:r>
              <a:rPr lang="en-US" baseline="0" dirty="0" smtClean="0"/>
              <a:t>2013 Worlds Best Workforce Legislation passed mandating districts to assist all students by no later than 9</a:t>
            </a:r>
            <a:r>
              <a:rPr lang="en-US" baseline="30000" dirty="0" smtClean="0"/>
              <a:t>th</a:t>
            </a:r>
            <a:r>
              <a:rPr lang="en-US" baseline="0" dirty="0" smtClean="0"/>
              <a:t> grade to explore their college and career interests and aspirations and develop a plan for a smooth and successful transition to postsecondary education or employment. </a:t>
            </a:r>
          </a:p>
          <a:p>
            <a:pPr marL="174913" indent="-174913">
              <a:buFont typeface="Arial" panose="020B0604020202020204" pitchFamily="34" charset="0"/>
              <a:buChar char="•"/>
            </a:pPr>
            <a:r>
              <a:rPr lang="en-US" b="1" baseline="0" dirty="0" smtClean="0"/>
              <a:t>Workforce Center system is perfectly poised to assist in this mandate and feels that </a:t>
            </a:r>
          </a:p>
          <a:p>
            <a:pPr marL="174913" indent="-174913">
              <a:buFont typeface="Arial" panose="020B0604020202020204" pitchFamily="34" charset="0"/>
              <a:buChar char="•"/>
            </a:pPr>
            <a:r>
              <a:rPr lang="en-US" b="1" baseline="0" dirty="0" smtClean="0"/>
              <a:t>two public systems should be working together to maximize scarce resources</a:t>
            </a:r>
          </a:p>
          <a:p>
            <a:pPr marL="174913" indent="-174913">
              <a:buFont typeface="Arial" panose="020B0604020202020204" pitchFamily="34" charset="0"/>
              <a:buChar char="•"/>
            </a:pPr>
            <a:endParaRPr lang="en-US" b="1" baseline="0" dirty="0" smtClean="0"/>
          </a:p>
          <a:p>
            <a:r>
              <a:rPr lang="en-US" dirty="0" smtClean="0"/>
              <a:t>Overall messaging to</a:t>
            </a:r>
            <a:r>
              <a:rPr lang="en-US" baseline="0" dirty="0" smtClean="0"/>
              <a:t> students</a:t>
            </a:r>
            <a:r>
              <a:rPr lang="en-US" dirty="0" smtClean="0"/>
              <a:t>:</a:t>
            </a:r>
            <a:r>
              <a:rPr lang="en-US" baseline="0" dirty="0" smtClean="0"/>
              <a:t> not everyone needs a four year degree, but everyone needs SOME kind of training after HS. Why are we successful at delivering this message?</a:t>
            </a:r>
          </a:p>
          <a:p>
            <a:pPr marL="174913" indent="-174913">
              <a:buFont typeface="Arial" panose="020B0604020202020204" pitchFamily="34" charset="0"/>
              <a:buChar char="•"/>
            </a:pPr>
            <a:r>
              <a:rPr lang="en-US" baseline="0" dirty="0" smtClean="0"/>
              <a:t>Great partnerships with local colleges; workforce center staff on site at many campuses</a:t>
            </a:r>
          </a:p>
          <a:p>
            <a:pPr marL="174913" indent="-174913">
              <a:buFont typeface="Arial" panose="020B0604020202020204" pitchFamily="34" charset="0"/>
              <a:buChar char="•"/>
            </a:pPr>
            <a:r>
              <a:rPr lang="en-US" baseline="0" dirty="0" smtClean="0"/>
              <a:t>Staff has developed understanding of apprenticeship opportunities through major local trade organizations</a:t>
            </a:r>
          </a:p>
          <a:p>
            <a:pPr marL="174913" indent="-174913">
              <a:buFont typeface="Arial" panose="020B0604020202020204" pitchFamily="34" charset="0"/>
              <a:buChar char="•"/>
            </a:pPr>
            <a:r>
              <a:rPr lang="en-US" baseline="0" dirty="0" smtClean="0"/>
              <a:t>Workforce Centers can provide resources to encourage those that want to go to college but think they can’t afford it (developed FAFSA workshop)</a:t>
            </a:r>
            <a:endParaRPr lang="en-US" dirty="0" smtClean="0"/>
          </a:p>
          <a:p>
            <a:endParaRPr lang="en-US" dirty="0" smtClean="0"/>
          </a:p>
          <a:p>
            <a:r>
              <a:rPr lang="en-US" b="1" dirty="0" smtClean="0"/>
              <a:t>Assessments</a:t>
            </a:r>
            <a:r>
              <a:rPr lang="en-US" dirty="0" smtClean="0"/>
              <a:t> – already available</a:t>
            </a:r>
            <a:r>
              <a:rPr lang="en-US" baseline="0" dirty="0" smtClean="0"/>
              <a:t> at WorkForce Centers being made available in the schools.</a:t>
            </a:r>
          </a:p>
          <a:p>
            <a:endParaRPr lang="en-US" dirty="0" smtClean="0"/>
          </a:p>
          <a:p>
            <a:r>
              <a:rPr lang="en-US" b="1" dirty="0" smtClean="0"/>
              <a:t>IN this pilot site,</a:t>
            </a:r>
            <a:r>
              <a:rPr lang="en-US" b="1" baseline="0" dirty="0" smtClean="0"/>
              <a:t> </a:t>
            </a:r>
            <a:r>
              <a:rPr lang="en-US" b="1" dirty="0" err="1" smtClean="0"/>
              <a:t>eMentoring</a:t>
            </a:r>
            <a:r>
              <a:rPr lang="en-US" dirty="0" smtClean="0"/>
              <a:t> partnership is engaging the business community with schools with</a:t>
            </a:r>
            <a:r>
              <a:rPr lang="en-US" baseline="0" dirty="0" smtClean="0"/>
              <a:t> a minimal time commitment</a:t>
            </a:r>
          </a:p>
          <a:p>
            <a:pPr marL="174913" indent="-174913">
              <a:buFont typeface="Arial" panose="020B0604020202020204" pitchFamily="34" charset="0"/>
              <a:buChar char="•"/>
            </a:pPr>
            <a:r>
              <a:rPr lang="en-US" baseline="0" dirty="0" smtClean="0"/>
              <a:t>Three schools participating this year (55 students, including a special education class)</a:t>
            </a:r>
          </a:p>
          <a:p>
            <a:pPr marL="174913" indent="-174913">
              <a:buFont typeface="Arial" panose="020B0604020202020204" pitchFamily="34" charset="0"/>
              <a:buChar char="•"/>
            </a:pPr>
            <a:endParaRPr lang="en-US" baseline="0" dirty="0" smtClean="0"/>
          </a:p>
          <a:p>
            <a:r>
              <a:rPr lang="en-US" baseline="0" dirty="0" smtClean="0"/>
              <a:t>They have also partnered with the Northland Foundation (initiative fund) to develop career exploration </a:t>
            </a:r>
            <a:r>
              <a:rPr lang="en-US" b="1" baseline="0" dirty="0" smtClean="0"/>
              <a:t>Pathway to Careers conference </a:t>
            </a:r>
          </a:p>
          <a:p>
            <a:pPr marL="174913" indent="-174913">
              <a:buFont typeface="Arial" panose="020B0604020202020204" pitchFamily="34" charset="0"/>
              <a:buChar char="•"/>
            </a:pPr>
            <a:r>
              <a:rPr lang="en-US" baseline="0" dirty="0" smtClean="0"/>
              <a:t>hosted 1,100 students from 22 schools</a:t>
            </a:r>
          </a:p>
          <a:p>
            <a:pPr marL="174913" indent="-174913">
              <a:buFont typeface="Arial" panose="020B0604020202020204" pitchFamily="34" charset="0"/>
              <a:buChar char="•"/>
            </a:pPr>
            <a:r>
              <a:rPr lang="en-US" baseline="0" dirty="0" smtClean="0"/>
              <a:t>65 interactive booths with hands-on exploration opportunities</a:t>
            </a:r>
          </a:p>
          <a:p>
            <a:pPr marL="174913" indent="-174913">
              <a:buFont typeface="Arial" panose="020B0604020202020204" pitchFamily="34" charset="0"/>
              <a:buChar char="•"/>
            </a:pPr>
            <a:r>
              <a:rPr lang="en-US" baseline="0" dirty="0" smtClean="0"/>
              <a:t>99% rated conference excellent or good</a:t>
            </a:r>
          </a:p>
          <a:p>
            <a:pPr marL="174913" indent="-174913">
              <a:buFont typeface="Arial" panose="020B0604020202020204" pitchFamily="34" charset="0"/>
              <a:buChar char="•"/>
            </a:pPr>
            <a:r>
              <a:rPr lang="en-US" baseline="0" dirty="0" smtClean="0"/>
              <a:t>NEMOJT developed and staffed career exploration booth and workshop</a:t>
            </a:r>
          </a:p>
          <a:p>
            <a:endParaRPr lang="en-US" baseline="0" dirty="0" smtClean="0"/>
          </a:p>
          <a:p>
            <a:r>
              <a:rPr lang="en-US" baseline="0" dirty="0" smtClean="0"/>
              <a:t>Many employers are looking for ways to interact with students (as the future workforce, after all), we are the catalyst for helping them form these relationships with teachers</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aseline="0" dirty="0" smtClean="0"/>
              <a:t>Further development goals:</a:t>
            </a:r>
          </a:p>
          <a:p>
            <a:pPr>
              <a:buFont typeface="Arial" panose="020B0604020202020204" pitchFamily="34" charset="0"/>
              <a:buChar char="•"/>
            </a:pPr>
            <a:r>
              <a:rPr lang="en-US" sz="1200" b="1" dirty="0" smtClean="0"/>
              <a:t>Parent resources </a:t>
            </a:r>
            <a:r>
              <a:rPr lang="en-US" sz="1200" dirty="0" smtClean="0"/>
              <a:t>to better advise kids</a:t>
            </a:r>
          </a:p>
          <a:p>
            <a:pPr>
              <a:buFont typeface="Arial" panose="020B0604020202020204" pitchFamily="34" charset="0"/>
              <a:buChar char="•"/>
            </a:pPr>
            <a:r>
              <a:rPr lang="en-US" sz="1200" dirty="0" smtClean="0"/>
              <a:t>Regional </a:t>
            </a:r>
            <a:r>
              <a:rPr lang="en-US" sz="1200" b="1" dirty="0" smtClean="0"/>
              <a:t>job shadowing </a:t>
            </a:r>
            <a:r>
              <a:rPr lang="en-US" sz="1200" dirty="0" smtClean="0"/>
              <a:t>protocol</a:t>
            </a:r>
          </a:p>
          <a:p>
            <a:pPr>
              <a:buFont typeface="Arial" panose="020B0604020202020204" pitchFamily="34" charset="0"/>
              <a:buChar char="•"/>
            </a:pPr>
            <a:r>
              <a:rPr lang="en-US" sz="1200" dirty="0" smtClean="0"/>
              <a:t>Resources for </a:t>
            </a:r>
            <a:r>
              <a:rPr lang="en-US" sz="1200" b="1" dirty="0" smtClean="0"/>
              <a:t>younger students</a:t>
            </a:r>
          </a:p>
          <a:p>
            <a:pPr>
              <a:buFont typeface="Arial" panose="020B0604020202020204" pitchFamily="34" charset="0"/>
              <a:buChar char="•"/>
            </a:pPr>
            <a:r>
              <a:rPr lang="en-US" sz="1200" dirty="0" smtClean="0"/>
              <a:t>Incorporate </a:t>
            </a:r>
            <a:r>
              <a:rPr lang="en-US" sz="1200" b="1" dirty="0" smtClean="0"/>
              <a:t>STEM</a:t>
            </a:r>
            <a:r>
              <a:rPr lang="en-US" sz="1200" dirty="0" smtClean="0"/>
              <a:t> learning opportunities</a:t>
            </a:r>
          </a:p>
          <a:p>
            <a:pPr>
              <a:buFont typeface="Arial" panose="020B0604020202020204" pitchFamily="34" charset="0"/>
              <a:buChar char="•"/>
            </a:pPr>
            <a:r>
              <a:rPr lang="en-US" sz="1200" dirty="0" smtClean="0"/>
              <a:t>Garner additional </a:t>
            </a:r>
            <a:r>
              <a:rPr lang="en-US" sz="1200" b="1" dirty="0" smtClean="0"/>
              <a:t>financial support</a:t>
            </a:r>
          </a:p>
          <a:p>
            <a:pPr marL="0" indent="0">
              <a:buFont typeface="Arial" panose="020B0604020202020204" pitchFamily="34" charset="0"/>
              <a:buNone/>
            </a:pPr>
            <a:endParaRPr lang="en-US" baseline="0" dirty="0" smtClean="0"/>
          </a:p>
          <a:p>
            <a:pPr marL="174913" indent="-174913">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10</a:t>
            </a:fld>
            <a:endParaRPr lang="en-US" dirty="0"/>
          </a:p>
        </p:txBody>
      </p:sp>
    </p:spTree>
    <p:extLst>
      <p:ext uri="{BB962C8B-B14F-4D97-AF65-F5344CB8AC3E}">
        <p14:creationId xmlns:p14="http://schemas.microsoft.com/office/powerpoint/2010/main" val="2351887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sometimes if employers</a:t>
            </a:r>
            <a:r>
              <a:rPr lang="en-US" baseline="0" dirty="0" smtClean="0"/>
              <a:t> don’t come to you, you go to them.  I mentioned that the workforce boards, among other things, determine where WorkForce Centers are located within their region.  In Little Falls, </a:t>
            </a:r>
            <a:r>
              <a:rPr lang="en-US" baseline="0" dirty="0" err="1" smtClean="0"/>
              <a:t>Crestliner</a:t>
            </a:r>
            <a:r>
              <a:rPr lang="en-US" baseline="0" dirty="0" smtClean="0"/>
              <a:t> was </a:t>
            </a:r>
            <a:r>
              <a:rPr lang="en-US" baseline="0" dirty="0" err="1" smtClean="0"/>
              <a:t>abandoining</a:t>
            </a:r>
            <a:r>
              <a:rPr lang="en-US" baseline="0" dirty="0" smtClean="0"/>
              <a:t> their facility.  An entrepreneur with previous experience in creating incubator facilities viewed this as the perfect place to create the Little Falls Manufacturing Development Center.  At the same time, Rural Minnesota CEP was looking for new space for a WorkForce Center in the Little Falls area.</a:t>
            </a:r>
          </a:p>
          <a:p>
            <a:endParaRPr lang="en-US" baseline="0" dirty="0" smtClean="0"/>
          </a:p>
          <a:p>
            <a:r>
              <a:rPr lang="en-US" baseline="0" dirty="0" smtClean="0"/>
              <a:t>Currently the Little Falls Manufacturing Center is home to over 15 businesses, the Workforce Center and the Tri-County Community Action Center. Workforce Center clients have successfully landed jobs with these companies housed within the same building.  Job counselors and workforce center staff know exactly what businesses are looking for and services are specifically geared toward meeting the needs of those employers to the extent possible.</a:t>
            </a:r>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11</a:t>
            </a:fld>
            <a:endParaRPr lang="en-US" dirty="0"/>
          </a:p>
        </p:txBody>
      </p:sp>
    </p:spTree>
    <p:extLst>
      <p:ext uri="{BB962C8B-B14F-4D97-AF65-F5344CB8AC3E}">
        <p14:creationId xmlns:p14="http://schemas.microsoft.com/office/powerpoint/2010/main" val="2351887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a:t>
            </a:r>
            <a:r>
              <a:rPr lang="en-US" baseline="0" dirty="0" smtClean="0"/>
              <a:t>e are just a few of dozens of partnerships happening across the state.  </a:t>
            </a:r>
            <a:r>
              <a:rPr lang="en-US" dirty="0" smtClean="0"/>
              <a:t>As</a:t>
            </a:r>
            <a:r>
              <a:rPr lang="en-US" baseline="0" dirty="0" smtClean="0"/>
              <a:t> you can see, fo</a:t>
            </a:r>
            <a:r>
              <a:rPr lang="en-US" dirty="0" smtClean="0"/>
              <a:t>r</a:t>
            </a:r>
            <a:r>
              <a:rPr lang="en-US" baseline="0" dirty="0" smtClean="0"/>
              <a:t> almost every workforce problem, there is someone, somewhere in the workforce system addressing it with the help of community partners.  What is preventing us from having a greater impact?</a:t>
            </a:r>
            <a:endParaRPr lang="en-US" dirty="0" smtClean="0"/>
          </a:p>
          <a:p>
            <a:endParaRPr lang="en-US" dirty="0" smtClean="0"/>
          </a:p>
          <a:p>
            <a:r>
              <a:rPr lang="en-US" dirty="0" smtClean="0"/>
              <a:t>Sustainable funding</a:t>
            </a:r>
          </a:p>
          <a:p>
            <a:r>
              <a:rPr lang="en-US" dirty="0" smtClean="0"/>
              <a:t>Funding levels have varied from year to year; competitive grants don’t allow for sustained, predictable funding.  A</a:t>
            </a:r>
            <a:r>
              <a:rPr lang="en-US" baseline="0" dirty="0" smtClean="0"/>
              <a:t> particular challenge is finding funding for the coordinator or navigator role – pulling together partners and sustaining those relationships on an ongoing basis so we can quickly respond to employer needs.  </a:t>
            </a:r>
            <a:r>
              <a:rPr lang="en-US" dirty="0" smtClean="0"/>
              <a:t> One time or short term</a:t>
            </a:r>
            <a:r>
              <a:rPr lang="en-US" baseline="0" dirty="0" smtClean="0"/>
              <a:t> </a:t>
            </a:r>
            <a:r>
              <a:rPr lang="en-US" dirty="0" smtClean="0"/>
              <a:t>programs can</a:t>
            </a:r>
            <a:r>
              <a:rPr lang="en-US" baseline="0" dirty="0" smtClean="0"/>
              <a:t> lead confusion, particularly on the part of employers. </a:t>
            </a:r>
            <a:endParaRPr lang="en-US" dirty="0" smtClean="0"/>
          </a:p>
          <a:p>
            <a:endParaRPr lang="en-US" baseline="0" dirty="0" smtClean="0"/>
          </a:p>
          <a:p>
            <a:r>
              <a:rPr lang="en-US" baseline="0" dirty="0" smtClean="0"/>
              <a:t>Employer Engagement</a:t>
            </a:r>
          </a:p>
          <a:p>
            <a:r>
              <a:rPr lang="en-US" baseline="0" dirty="0" smtClean="0"/>
              <a:t>Many employers= particularly small businesses, don’t have the time to engage with the system or can even articulate what their workforce needs may be six months to a year from now.  Yet their input and participation are critical.  We have to make it as easy and streamlined as possible for them.</a:t>
            </a:r>
          </a:p>
          <a:p>
            <a:endParaRPr lang="en-US" baseline="0" dirty="0" smtClean="0"/>
          </a:p>
          <a:p>
            <a:r>
              <a:rPr lang="en-US" baseline="0" dirty="0" smtClean="0"/>
              <a:t>Access</a:t>
            </a:r>
          </a:p>
          <a:p>
            <a:r>
              <a:rPr lang="en-US" baseline="0" dirty="0" smtClean="0"/>
              <a:t>Many programs are geared toward specific populations, which is important.  However, some flexibility would be beneficial to reach down or extend pathways to address the needs of different populations (those with disabilities, long term unemployed, youth, ESL, skills barriers and other under employed individuals) who are most likely to be left behind even as the economy recovers.</a:t>
            </a:r>
          </a:p>
          <a:p>
            <a:endParaRPr lang="en-US" baseline="0" dirty="0" smtClean="0"/>
          </a:p>
          <a:p>
            <a:r>
              <a:rPr lang="en-US" baseline="0" dirty="0" smtClean="0"/>
              <a:t>Alignment – again, resources going into employment and training across the state should be aligned with existing programs in order to leverage federal, local, and philanthropic investments. </a:t>
            </a:r>
          </a:p>
        </p:txBody>
      </p:sp>
      <p:sp>
        <p:nvSpPr>
          <p:cNvPr id="4" name="Slide Number Placeholder 3"/>
          <p:cNvSpPr>
            <a:spLocks noGrp="1"/>
          </p:cNvSpPr>
          <p:nvPr>
            <p:ph type="sldNum" sz="quarter" idx="10"/>
          </p:nvPr>
        </p:nvSpPr>
        <p:spPr/>
        <p:txBody>
          <a:bodyPr/>
          <a:lstStyle/>
          <a:p>
            <a:fld id="{D4A351FF-4C54-4EE3-A476-B031CAC48A86}" type="slidenum">
              <a:rPr lang="en-US" smtClean="0"/>
              <a:t>12</a:t>
            </a:fld>
            <a:endParaRPr lang="en-US" dirty="0"/>
          </a:p>
        </p:txBody>
      </p:sp>
    </p:spTree>
    <p:extLst>
      <p:ext uri="{BB962C8B-B14F-4D97-AF65-F5344CB8AC3E}">
        <p14:creationId xmlns:p14="http://schemas.microsoft.com/office/powerpoint/2010/main" val="2351887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Mn has a variety</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programs to link the jobs being created with the workers that are being trained.  </a:t>
            </a:r>
          </a:p>
          <a:p>
            <a:r>
              <a:rPr lang="en-US" sz="1200" kern="1200" dirty="0" smtClean="0">
                <a:solidFill>
                  <a:schemeClr val="tx1"/>
                </a:solidFill>
                <a:effectLst/>
                <a:latin typeface="+mn-lt"/>
                <a:ea typeface="+mn-ea"/>
                <a:cs typeface="+mn-cs"/>
              </a:rPr>
              <a:t>*  These programs serve </a:t>
            </a:r>
            <a:r>
              <a:rPr lang="en-US" sz="1200" kern="1200" baseline="0" dirty="0" smtClean="0">
                <a:solidFill>
                  <a:schemeClr val="tx1"/>
                </a:solidFill>
                <a:effectLst/>
                <a:latin typeface="+mn-lt"/>
                <a:ea typeface="+mn-ea"/>
                <a:cs typeface="+mn-cs"/>
              </a:rPr>
              <a:t>youth, un- or underemployed adults, and</a:t>
            </a:r>
            <a:r>
              <a:rPr lang="en-US" sz="1200" kern="1200" dirty="0" smtClean="0">
                <a:solidFill>
                  <a:schemeClr val="tx1"/>
                </a:solidFill>
                <a:effectLst/>
                <a:latin typeface="+mn-lt"/>
                <a:ea typeface="+mn-ea"/>
                <a:cs typeface="+mn-cs"/>
              </a:rPr>
              <a:t> those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already in the workforce or "incumbent workers"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Training</a:t>
            </a:r>
            <a:r>
              <a:rPr lang="en-US" sz="1200" kern="1200" baseline="0" dirty="0" smtClean="0">
                <a:solidFill>
                  <a:schemeClr val="tx1"/>
                </a:solidFill>
                <a:effectLst/>
                <a:latin typeface="+mn-lt"/>
                <a:ea typeface="+mn-ea"/>
                <a:cs typeface="+mn-cs"/>
              </a:rPr>
              <a:t> ca</a:t>
            </a:r>
            <a:r>
              <a:rPr lang="en-US" sz="1200" kern="1200" dirty="0" smtClean="0">
                <a:solidFill>
                  <a:schemeClr val="tx1"/>
                </a:solidFill>
                <a:effectLst/>
                <a:latin typeface="+mn-lt"/>
                <a:ea typeface="+mn-ea"/>
                <a:cs typeface="+mn-cs"/>
              </a:rPr>
              <a:t>n</a:t>
            </a:r>
            <a:r>
              <a:rPr lang="en-US" sz="1200" kern="1200" baseline="0" dirty="0" smtClean="0">
                <a:solidFill>
                  <a:schemeClr val="tx1"/>
                </a:solidFill>
                <a:effectLst/>
                <a:latin typeface="+mn-lt"/>
                <a:ea typeface="+mn-ea"/>
                <a:cs typeface="+mn-cs"/>
              </a:rPr>
              <a:t> be generally categorized into groups:</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 formal education (Secondary education and higher education programs that range from 4-year degrees to more targeted training over a few years or less)</a:t>
            </a:r>
            <a:endParaRPr lang="en-US" dirty="0" smtClean="0"/>
          </a:p>
          <a:p>
            <a:pPr lvl="1"/>
            <a:r>
              <a:rPr lang="en-US" dirty="0" smtClean="0"/>
              <a:t>Experiential Learning (apprenticeships, on the job training)</a:t>
            </a:r>
          </a:p>
          <a:p>
            <a:pPr lvl="1"/>
            <a:r>
              <a:rPr lang="en-US" dirty="0" smtClean="0"/>
              <a:t>Certificate attainment</a:t>
            </a:r>
          </a:p>
          <a:p>
            <a:pPr lvl="1"/>
            <a:r>
              <a:rPr lang="en-US" dirty="0" smtClean="0"/>
              <a:t>Basic skills such as GED</a:t>
            </a:r>
          </a:p>
          <a:p>
            <a:pPr lvl="1"/>
            <a:r>
              <a:rPr lang="en-US" dirty="0" smtClean="0"/>
              <a:t>Career counseling/guidance offered in</a:t>
            </a:r>
            <a:r>
              <a:rPr lang="en-US" baseline="0" dirty="0" smtClean="0"/>
              <a:t> the WorkForce Centers and other community organizations</a:t>
            </a:r>
            <a:endParaRPr lang="en-US" dirty="0" smtClean="0"/>
          </a:p>
          <a:p>
            <a:pPr lvl="1"/>
            <a:endParaRPr lang="en-US" dirty="0" smtClean="0"/>
          </a:p>
          <a:p>
            <a:r>
              <a:rPr lang="en-US" sz="1200" kern="1200" dirty="0" smtClean="0">
                <a:solidFill>
                  <a:schemeClr val="tx1"/>
                </a:solidFill>
                <a:effectLst/>
                <a:latin typeface="+mn-lt"/>
                <a:ea typeface="+mn-ea"/>
                <a:cs typeface="+mn-cs"/>
              </a:rPr>
              <a:t>A</a:t>
            </a:r>
            <a:r>
              <a:rPr lang="en-US" sz="1200" kern="1200" baseline="0" dirty="0" smtClean="0">
                <a:solidFill>
                  <a:schemeClr val="tx1"/>
                </a:solidFill>
                <a:effectLst/>
                <a:latin typeface="+mn-lt"/>
                <a:ea typeface="+mn-ea"/>
                <a:cs typeface="+mn-cs"/>
              </a:rPr>
              <a:t> major focus, and somewhat of a shift in thinking for some programs, is to organize a continuum of these opportunities in a career pathway or pipeline, very intentionally </a:t>
            </a:r>
            <a:r>
              <a:rPr lang="en-US" sz="1200" kern="1200" dirty="0" smtClean="0">
                <a:solidFill>
                  <a:schemeClr val="tx1"/>
                </a:solidFill>
                <a:effectLst/>
                <a:latin typeface="+mn-lt"/>
                <a:ea typeface="+mn-ea"/>
                <a:cs typeface="+mn-cs"/>
              </a:rPr>
              <a:t>linking training to the jobs that are available.  "ALIGNMENT" is the key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coordinate workforce development across government and non-profit agencies and associations</a:t>
            </a:r>
            <a:r>
              <a:rPr lang="en-US" sz="1200" kern="1200" baseline="0" dirty="0" smtClean="0">
                <a:solidFill>
                  <a:schemeClr val="tx1"/>
                </a:solidFill>
                <a:effectLst/>
                <a:latin typeface="+mn-lt"/>
                <a:ea typeface="+mn-ea"/>
                <a:cs typeface="+mn-cs"/>
              </a:rPr>
              <a:t> as well as employers.</a:t>
            </a: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2</a:t>
            </a:fld>
            <a:endParaRPr lang="en-US" dirty="0"/>
          </a:p>
        </p:txBody>
      </p:sp>
    </p:spTree>
    <p:extLst>
      <p:ext uri="{BB962C8B-B14F-4D97-AF65-F5344CB8AC3E}">
        <p14:creationId xmlns:p14="http://schemas.microsoft.com/office/powerpoint/2010/main" val="353904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hlinkClick r:id="rId3"/>
              </a:rPr>
              <a:t>The</a:t>
            </a:r>
            <a:r>
              <a:rPr lang="en-US" b="1" baseline="0" dirty="0" smtClean="0">
                <a:effectLst/>
                <a:hlinkClick r:id="rId3"/>
              </a:rPr>
              <a:t> workforce development system, broadly, involves many entities, </a:t>
            </a:r>
            <a:r>
              <a:rPr lang="en-US" b="1" baseline="0" dirty="0" smtClean="0">
                <a:effectLst/>
                <a:hlinkClick r:id="rId3"/>
              </a:rPr>
              <a:t>including</a:t>
            </a:r>
          </a:p>
          <a:p>
            <a:endParaRPr lang="en-US" b="1" baseline="0" dirty="0" smtClean="0">
              <a:effectLst/>
              <a:hlinkClick r:id="rId3"/>
            </a:endParaRPr>
          </a:p>
          <a:p>
            <a:r>
              <a:rPr lang="en-US" b="1" baseline="0" dirty="0" smtClean="0">
                <a:effectLst/>
                <a:hlinkClick r:id="rId3"/>
              </a:rPr>
              <a:t>The Governor’s Workforce Development Program- statewide policy making board </a:t>
            </a:r>
            <a:endParaRPr lang="en-US" b="1" baseline="0" dirty="0" smtClean="0">
              <a:effectLst/>
              <a:hlinkClick r:id="rId3"/>
            </a:endParaRPr>
          </a:p>
          <a:p>
            <a:endParaRPr lang="en-US" b="1" baseline="0" dirty="0" smtClean="0">
              <a:effectLst/>
              <a:hlinkClick r:id="rId3"/>
            </a:endParaRPr>
          </a:p>
          <a:p>
            <a:r>
              <a:rPr lang="en-US" b="1" baseline="0" dirty="0" smtClean="0">
                <a:effectLst/>
                <a:hlinkClick r:id="rId3"/>
              </a:rPr>
              <a:t> </a:t>
            </a:r>
            <a:r>
              <a:rPr lang="en-US" b="1" dirty="0" smtClean="0">
                <a:effectLst/>
                <a:hlinkClick r:id="rId3"/>
              </a:rPr>
              <a:t>Workforce Centers</a:t>
            </a:r>
            <a:r>
              <a:rPr lang="en-US" b="1" dirty="0" smtClean="0">
                <a:effectLst/>
              </a:rPr>
              <a:t>: </a:t>
            </a:r>
            <a:r>
              <a:rPr lang="en-US" dirty="0" smtClean="0">
                <a:effectLst/>
              </a:rPr>
              <a:t>WorkForce Centers serve as a one-stop physical for job seekers and employers.  They provide a wide array of state and local programs and services, from basic job search and resume help to career training.  49 across the state.  </a:t>
            </a:r>
          </a:p>
          <a:p>
            <a:r>
              <a:rPr lang="en-US" dirty="0" smtClean="0">
                <a:effectLst/>
              </a:rPr>
              <a:t> </a:t>
            </a:r>
          </a:p>
          <a:p>
            <a:r>
              <a:rPr lang="en-US" dirty="0" smtClean="0">
                <a:effectLst/>
              </a:rPr>
              <a:t/>
            </a:r>
            <a:br>
              <a:rPr lang="en-US" dirty="0" smtClean="0">
                <a:effectLst/>
              </a:rPr>
            </a:br>
            <a:endParaRPr lang="en-US" dirty="0" smtClean="0">
              <a:effectLst/>
            </a:endParaRPr>
          </a:p>
          <a:p>
            <a:r>
              <a:rPr lang="en-US" b="1" dirty="0" smtClean="0">
                <a:effectLst/>
                <a:hlinkClick r:id="rId4"/>
              </a:rPr>
              <a:t>Minnesota State College and Universities System (MnSCU)</a:t>
            </a:r>
            <a:r>
              <a:rPr lang="en-US" b="1" dirty="0" smtClean="0">
                <a:effectLst/>
              </a:rPr>
              <a:t>: </a:t>
            </a:r>
            <a:r>
              <a:rPr lang="en-US" dirty="0" smtClean="0">
                <a:effectLst/>
              </a:rPr>
              <a:t>Oversees postsecondary education programs at campuses around the state.</a:t>
            </a:r>
          </a:p>
          <a:p>
            <a:r>
              <a:rPr lang="en-US" dirty="0" smtClean="0">
                <a:effectLst/>
              </a:rPr>
              <a:t/>
            </a:r>
            <a:br>
              <a:rPr lang="en-US" dirty="0" smtClean="0">
                <a:effectLst/>
              </a:rPr>
            </a:br>
            <a:endParaRPr lang="en-US" dirty="0" smtClean="0">
              <a:effectLst/>
            </a:endParaRPr>
          </a:p>
          <a:p>
            <a:r>
              <a:rPr lang="en-US" b="1" dirty="0" smtClean="0">
                <a:effectLst/>
                <a:hlinkClick r:id="rId5"/>
              </a:rPr>
              <a:t>Department of Employment and Economic Development (DEED)</a:t>
            </a:r>
            <a:r>
              <a:rPr lang="en-US" b="1" dirty="0" smtClean="0">
                <a:effectLst/>
              </a:rPr>
              <a:t>:</a:t>
            </a:r>
            <a:r>
              <a:rPr lang="en-US" dirty="0" smtClean="0">
                <a:effectLst/>
              </a:rPr>
              <a:t>Administers federal and state workforce programs, including vocational rehabilitation. Partners</a:t>
            </a:r>
            <a:r>
              <a:rPr lang="en-US" baseline="0" dirty="0" smtClean="0">
                <a:effectLst/>
              </a:rPr>
              <a:t> with local entities to deliver services in the</a:t>
            </a:r>
            <a:r>
              <a:rPr lang="en-US" dirty="0" smtClean="0">
                <a:effectLst/>
              </a:rPr>
              <a:t> 49 WorkForce Centers.</a:t>
            </a:r>
          </a:p>
          <a:p>
            <a:r>
              <a:rPr lang="en-US" dirty="0" smtClean="0">
                <a:effectLst/>
              </a:rPr>
              <a:t/>
            </a:r>
            <a:br>
              <a:rPr lang="en-US" dirty="0" smtClean="0">
                <a:effectLst/>
              </a:rPr>
            </a:br>
            <a:endParaRPr lang="en-US" dirty="0" smtClean="0">
              <a:effectLst/>
            </a:endParaRPr>
          </a:p>
          <a:p>
            <a:r>
              <a:rPr lang="en-US" b="1" dirty="0" smtClean="0">
                <a:effectLst/>
                <a:hlinkClick r:id="rId6"/>
              </a:rPr>
              <a:t>Department of Human Services (DHS)</a:t>
            </a:r>
            <a:r>
              <a:rPr lang="en-US" b="1" dirty="0" smtClean="0">
                <a:effectLst/>
              </a:rPr>
              <a:t>: </a:t>
            </a:r>
            <a:r>
              <a:rPr lang="en-US" dirty="0" smtClean="0">
                <a:effectLst/>
              </a:rPr>
              <a:t>Administers MFIP and Food Support and related training programs.  Coordinates services with other state agencies.</a:t>
            </a:r>
          </a:p>
          <a:p>
            <a:r>
              <a:rPr lang="en-US" dirty="0" smtClean="0">
                <a:effectLst/>
              </a:rPr>
              <a:t/>
            </a:r>
            <a:br>
              <a:rPr lang="en-US" dirty="0" smtClean="0">
                <a:effectLst/>
              </a:rPr>
            </a:br>
            <a:endParaRPr lang="en-US" dirty="0" smtClean="0">
              <a:effectLst/>
            </a:endParaRPr>
          </a:p>
          <a:p>
            <a:r>
              <a:rPr lang="en-US" b="1" dirty="0" smtClean="0">
                <a:effectLst/>
                <a:hlinkClick r:id="rId7"/>
              </a:rPr>
              <a:t>Department of Education (MDE)</a:t>
            </a:r>
            <a:r>
              <a:rPr lang="en-US" b="1" dirty="0" smtClean="0">
                <a:effectLst/>
              </a:rPr>
              <a:t>: </a:t>
            </a:r>
            <a:r>
              <a:rPr lang="en-US" dirty="0" smtClean="0">
                <a:effectLst/>
              </a:rPr>
              <a:t>Primarily oversees the K-12 portion of the workforce pipeline, including postsecondary readiness.  Also houses Adult Basic Education (ABE), which provides basic skills education and work &amp; postsecondary readiness training.</a:t>
            </a:r>
          </a:p>
          <a:p>
            <a:r>
              <a:rPr lang="en-US" dirty="0" smtClean="0">
                <a:effectLst/>
              </a:rPr>
              <a:t> </a:t>
            </a:r>
          </a:p>
          <a:p>
            <a:r>
              <a:rPr lang="en-US" b="1" dirty="0" smtClean="0">
                <a:effectLst/>
              </a:rPr>
              <a:t>Community-Based Organizations: </a:t>
            </a:r>
            <a:r>
              <a:rPr lang="en-US" dirty="0" smtClean="0">
                <a:effectLst/>
              </a:rPr>
              <a:t>Provide employment and social services directly or through WorkForce Centers.  Sometimes operate workforce centers.  Larger </a:t>
            </a:r>
            <a:r>
              <a:rPr lang="en-US" dirty="0" err="1" smtClean="0">
                <a:effectLst/>
              </a:rPr>
              <a:t>philantropic</a:t>
            </a:r>
            <a:r>
              <a:rPr lang="en-US" dirty="0" smtClean="0">
                <a:effectLst/>
              </a:rPr>
              <a:t> organizations such as the provide strategic vision and support to the system.</a:t>
            </a:r>
          </a:p>
          <a:p>
            <a:endParaRPr lang="en-US" dirty="0" smtClean="0">
              <a:effectLst/>
            </a:endParaRPr>
          </a:p>
          <a:p>
            <a:r>
              <a:rPr lang="en-US" dirty="0" smtClean="0">
                <a:effectLst/>
              </a:rPr>
              <a:t>All</a:t>
            </a:r>
            <a:r>
              <a:rPr lang="en-US" baseline="0" dirty="0" smtClean="0">
                <a:effectLst/>
              </a:rPr>
              <a:t> of these entities have local or regional presences across the state.</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3</a:t>
            </a:fld>
            <a:endParaRPr lang="en-US" dirty="0"/>
          </a:p>
        </p:txBody>
      </p:sp>
    </p:spTree>
    <p:extLst>
      <p:ext uri="{BB962C8B-B14F-4D97-AF65-F5344CB8AC3E}">
        <p14:creationId xmlns:p14="http://schemas.microsoft.com/office/powerpoint/2010/main" val="380494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just a minute I’m going to talk about several initiatives in greater Minnesota that are addressing the needs of their community employers.  To put that in context, a quick overview of the Workforce Center System.</a:t>
            </a:r>
            <a:endParaRPr lang="en-US" dirty="0" smtClean="0"/>
          </a:p>
          <a:p>
            <a:endParaRPr lang="en-US" dirty="0" smtClean="0"/>
          </a:p>
          <a:p>
            <a:r>
              <a:rPr lang="en-US" dirty="0" smtClean="0"/>
              <a:t>The</a:t>
            </a:r>
            <a:r>
              <a:rPr lang="en-US" baseline="0" dirty="0" smtClean="0"/>
              <a:t> system structure is l</a:t>
            </a:r>
            <a:r>
              <a:rPr lang="en-US" dirty="0" smtClean="0"/>
              <a:t>argely </a:t>
            </a:r>
            <a:r>
              <a:rPr lang="en-US" dirty="0" smtClean="0"/>
              <a:t>dictated by</a:t>
            </a:r>
            <a:r>
              <a:rPr lang="en-US" baseline="0" dirty="0" smtClean="0"/>
              <a:t> Federal legislation- the Workforce Investment </a:t>
            </a:r>
            <a:r>
              <a:rPr lang="en-US" baseline="0" dirty="0" smtClean="0"/>
              <a:t>Act,  recently </a:t>
            </a:r>
            <a:r>
              <a:rPr lang="en-US" baseline="0" dirty="0" smtClean="0"/>
              <a:t>reauthorized with overwhelming bi partisan support and lot leadership from Representative Kline as well as Senator Franken.  The new law, the Workforce Innovation and Opportunity Act, is slated to be implemented in later this year and modernizes the system in many ways. </a:t>
            </a:r>
            <a:r>
              <a:rPr lang="en-US" baseline="0" dirty="0" smtClean="0"/>
              <a:t>MWCA, DEED and the GWDC are working together closely </a:t>
            </a:r>
            <a:r>
              <a:rPr lang="en-US" baseline="0" smtClean="0"/>
              <a:t>on implementation of the new law.</a:t>
            </a:r>
            <a:endParaRPr lang="en-US" dirty="0" smtClean="0"/>
          </a:p>
          <a:p>
            <a:endParaRPr lang="en-US" dirty="0" smtClean="0"/>
          </a:p>
          <a:p>
            <a:r>
              <a:rPr lang="en-US" baseline="0" dirty="0" smtClean="0"/>
              <a:t>There are sixteen workforce service areas in Minnesota, each of which oversees the WorkForce Centers located within their region.</a:t>
            </a:r>
            <a:endParaRPr lang="en-US" dirty="0" smtClean="0"/>
          </a:p>
          <a:p>
            <a:endParaRPr lang="en-US" dirty="0" smtClean="0"/>
          </a:p>
          <a:p>
            <a:r>
              <a:rPr lang="en-US" baseline="0" dirty="0" smtClean="0"/>
              <a:t>As you can see, some WSAs are individual cities, some are individual counties, and most are a conglomeration of counties. </a:t>
            </a:r>
          </a:p>
          <a:p>
            <a:endParaRPr lang="en-US" baseline="0" dirty="0" smtClean="0"/>
          </a:p>
          <a:p>
            <a:r>
              <a:rPr lang="en-US" baseline="0" dirty="0" smtClean="0"/>
              <a:t>In each Workforce Service Area, local elected officials (in most cases, County Commissioners) determine the service area boundaries and appoint members to a board- referred to as the workforce council or workforce investment board- to implement strategic, demand-driven workforce services.</a:t>
            </a:r>
          </a:p>
          <a:p>
            <a:endParaRPr lang="en-US" baseline="0" dirty="0" smtClean="0"/>
          </a:p>
          <a:p>
            <a:r>
              <a:rPr lang="en-US" baseline="0" dirty="0" smtClean="0"/>
              <a:t>This is key- boards must have at least 50% representation from private industry.  They also include representation from education, labor, nonprofit entities, economic development and other community leaders. The boards perform a critical function – to ensure that the Workforce system is RESPONSIVE to employer needs and that community resources are ALIGNED for greatest impact.</a:t>
            </a:r>
          </a:p>
        </p:txBody>
      </p:sp>
      <p:sp>
        <p:nvSpPr>
          <p:cNvPr id="4" name="Slide Number Placeholder 3"/>
          <p:cNvSpPr>
            <a:spLocks noGrp="1"/>
          </p:cNvSpPr>
          <p:nvPr>
            <p:ph type="sldNum" sz="quarter" idx="10"/>
          </p:nvPr>
        </p:nvSpPr>
        <p:spPr/>
        <p:txBody>
          <a:bodyPr/>
          <a:lstStyle/>
          <a:p>
            <a:fld id="{9EBA3A07-D718-4E17-B176-1E54425508BF}"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Workforce Council Association is</a:t>
            </a:r>
            <a:r>
              <a:rPr lang="en-US" baseline="0" dirty="0" smtClean="0"/>
              <a:t> an affiliate of the Association of Minnesota Counties, and works with local elected officials, workforce boards and local service providers.  Work very closely with the state agencies as well as with the Governor’s Workforce Development Council, and other partners involved in in the workforce development system.</a:t>
            </a:r>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5</a:t>
            </a:fld>
            <a:endParaRPr lang="en-US" dirty="0"/>
          </a:p>
        </p:txBody>
      </p:sp>
    </p:spTree>
    <p:extLst>
      <p:ext uri="{BB962C8B-B14F-4D97-AF65-F5344CB8AC3E}">
        <p14:creationId xmlns:p14="http://schemas.microsoft.com/office/powerpoint/2010/main" val="2700728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 like to talk</a:t>
            </a:r>
            <a:r>
              <a:rPr lang="en-US" baseline="0" dirty="0" smtClean="0"/>
              <a:t> about some key initiatives which illustrate promising practices:</a:t>
            </a:r>
          </a:p>
          <a:p>
            <a:r>
              <a:rPr lang="en-US" baseline="0" dirty="0" smtClean="0"/>
              <a:t>They are demand driven, meaning they train people for jobs that are or will be available in local communities</a:t>
            </a:r>
          </a:p>
          <a:p>
            <a:r>
              <a:rPr lang="en-US" baseline="0" dirty="0" smtClean="0"/>
              <a:t>They include employer involvement, ensuring that the training is relevant and timely</a:t>
            </a:r>
          </a:p>
          <a:p>
            <a:r>
              <a:rPr lang="en-US" baseline="0" dirty="0" smtClean="0"/>
              <a:t>They include partnerships across the workforce system including other publicly funded partners as well as philanthropic and private industry partners</a:t>
            </a:r>
          </a:p>
          <a:p>
            <a:r>
              <a:rPr lang="en-US" baseline="0" dirty="0" smtClean="0"/>
              <a:t>They meet the needs of jobseekers – to encourage a career pathway that produces family sustaining wages - and meet the needs of employers.</a:t>
            </a:r>
          </a:p>
          <a:p>
            <a:endParaRPr lang="en-US" baseline="0" dirty="0" smtClean="0"/>
          </a:p>
          <a:p>
            <a:r>
              <a:rPr lang="en-US" baseline="0" dirty="0" smtClean="0"/>
              <a:t>I know a lot of you have been committed to supporting these types of initiatives, so I’d like to start by saying thank you!  I’m happy to share how investments are being put to work across the state.</a:t>
            </a:r>
          </a:p>
        </p:txBody>
      </p:sp>
      <p:sp>
        <p:nvSpPr>
          <p:cNvPr id="4" name="Slide Number Placeholder 3"/>
          <p:cNvSpPr>
            <a:spLocks noGrp="1"/>
          </p:cNvSpPr>
          <p:nvPr>
            <p:ph type="sldNum" sz="quarter" idx="10"/>
          </p:nvPr>
        </p:nvSpPr>
        <p:spPr/>
        <p:txBody>
          <a:bodyPr/>
          <a:lstStyle/>
          <a:p>
            <a:fld id="{D4A351FF-4C54-4EE3-A476-B031CAC48A86}" type="slidenum">
              <a:rPr lang="en-US" smtClean="0"/>
              <a:t>6</a:t>
            </a:fld>
            <a:endParaRPr lang="en-US" dirty="0"/>
          </a:p>
        </p:txBody>
      </p:sp>
    </p:spTree>
    <p:extLst>
      <p:ext uri="{BB962C8B-B14F-4D97-AF65-F5344CB8AC3E}">
        <p14:creationId xmlns:p14="http://schemas.microsoft.com/office/powerpoint/2010/main" val="2511319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Gold</a:t>
            </a:r>
            <a:r>
              <a:rPr lang="en-US" baseline="0" dirty="0" smtClean="0"/>
              <a:t> n Plump anticipates 10% growth over the next several years.  The CEO, Mike </a:t>
            </a:r>
            <a:r>
              <a:rPr lang="en-US" baseline="0" dirty="0" err="1" smtClean="0"/>
              <a:t>Helgeson</a:t>
            </a:r>
            <a:r>
              <a:rPr lang="en-US" baseline="0" dirty="0" smtClean="0"/>
              <a:t>, a third generation GNP leader, has committed to developing their own workforce, acknowledging that many of their workers are of immigrant and refugee communities that possess limited English proficiency.  </a:t>
            </a:r>
          </a:p>
          <a:p>
            <a:endParaRPr lang="en-US" baseline="0" dirty="0" smtClean="0"/>
          </a:p>
          <a:p>
            <a:r>
              <a:rPr lang="en-US" baseline="0" dirty="0" smtClean="0"/>
              <a:t>Stearns-Benton Employment and Training Council developed, in partnership with Gold n Plump and partners in Adult Basic Education, integrated English Language Learning classes- meaning employees are learning language skills relevant to their work.  Students were paid to attend class, which was held in the morning so night shift and day shift employees could attend between shifts.  Gold n Plump human resource staff acted as the </a:t>
            </a:r>
            <a:r>
              <a:rPr lang="en-US" baseline="0" dirty="0" err="1" smtClean="0"/>
              <a:t>liasion</a:t>
            </a:r>
            <a:r>
              <a:rPr lang="en-US" baseline="0" dirty="0" smtClean="0"/>
              <a:t> between students and supervisors, who provided critical input, scheduling and work application opportunities.  Stearns-Benton has also worked with Gold N Plump to facilitate credit-based manufacturing classes to incumbent workers on-site at the Cold Spring facility.</a:t>
            </a:r>
          </a:p>
          <a:p>
            <a:r>
              <a:rPr lang="en-US" baseline="0" dirty="0" smtClean="0"/>
              <a:t> </a:t>
            </a:r>
          </a:p>
          <a:p>
            <a:r>
              <a:rPr lang="en-US" baseline="0" dirty="0" smtClean="0"/>
              <a:t>Funding sources include federal funds, state competitive grants authorized by the funding committees lead by Representative Mahoney and Senator Tomassoni, with the support of Representative Gunther and many others on their committees.  Adult Basic Education funding is also utilized, as well as other community resources.  Gold n Plump provided tuition reimbursement, lab space, and a lot of support from leadership, particularly human resources and supervisors.</a:t>
            </a:r>
            <a:endParaRPr lang="en-US" dirty="0" smtClean="0"/>
          </a:p>
          <a:p>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7</a:t>
            </a:fld>
            <a:endParaRPr lang="en-US" dirty="0"/>
          </a:p>
        </p:txBody>
      </p:sp>
    </p:spTree>
    <p:extLst>
      <p:ext uri="{BB962C8B-B14F-4D97-AF65-F5344CB8AC3E}">
        <p14:creationId xmlns:p14="http://schemas.microsoft.com/office/powerpoint/2010/main" val="523573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positive trend is that many companies are interested in “</a:t>
            </a:r>
            <a:r>
              <a:rPr lang="en-US" baseline="0" dirty="0" err="1" smtClean="0"/>
              <a:t>onshoring</a:t>
            </a:r>
            <a:r>
              <a:rPr lang="en-US" baseline="0" dirty="0" smtClean="0"/>
              <a:t>” the manufacture of their products; Mike Larson of Lou-Rich in Southeast Minnesota wanted to do just that.  However, he said opportunities for growth were limited by the number of technical and skilled labor employees in the area.  Furthermore, a large portion of their employees have worked for the company for over 20 years and are looking at retiring in 5-10 years.</a:t>
            </a:r>
          </a:p>
          <a:p>
            <a:endParaRPr lang="en-US" baseline="0" dirty="0" smtClean="0"/>
          </a:p>
          <a:p>
            <a:r>
              <a:rPr lang="en-US" baseline="0" dirty="0" smtClean="0"/>
              <a:t>The Albert Lea High School agreed to partner with the company and identified juniors and seniors who had interest and ability in the industrial sector, who were provided an opportunity for apprenticeships at Lou Rich that qualify for credit as approved by the Minnesota Department of Education while gaining real world work experience.   Resources for mentor training, mentoring, student recruitment, and coordination of the project leadership team is provided by Workforce Development, </a:t>
            </a:r>
            <a:r>
              <a:rPr lang="en-US" baseline="0" dirty="0" err="1" smtClean="0"/>
              <a:t>Inc</a:t>
            </a:r>
            <a:r>
              <a:rPr lang="en-US" baseline="0" dirty="0" smtClean="0"/>
              <a:t>   The case manager at WDI also screens the potential students by providing career assessments, counseling and determines if students are eligible for other programming.  </a:t>
            </a:r>
          </a:p>
          <a:p>
            <a:endParaRPr lang="en-US" baseline="0" dirty="0" smtClean="0"/>
          </a:p>
          <a:p>
            <a:r>
              <a:rPr lang="en-US" baseline="0" dirty="0" smtClean="0"/>
              <a:t>Other employers in the area hope to replicate the model with assistance from Workforce Development, Inc.  </a:t>
            </a:r>
            <a:endParaRPr lang="en-US" dirty="0"/>
          </a:p>
        </p:txBody>
      </p:sp>
      <p:sp>
        <p:nvSpPr>
          <p:cNvPr id="4" name="Slide Number Placeholder 3"/>
          <p:cNvSpPr>
            <a:spLocks noGrp="1"/>
          </p:cNvSpPr>
          <p:nvPr>
            <p:ph type="sldNum" sz="quarter" idx="10"/>
          </p:nvPr>
        </p:nvSpPr>
        <p:spPr/>
        <p:txBody>
          <a:bodyPr/>
          <a:lstStyle/>
          <a:p>
            <a:fld id="{D4A351FF-4C54-4EE3-A476-B031CAC48A86}" type="slidenum">
              <a:rPr lang="en-US" smtClean="0"/>
              <a:t>8</a:t>
            </a:fld>
            <a:endParaRPr lang="en-US" dirty="0"/>
          </a:p>
        </p:txBody>
      </p:sp>
    </p:spTree>
    <p:extLst>
      <p:ext uri="{BB962C8B-B14F-4D97-AF65-F5344CB8AC3E}">
        <p14:creationId xmlns:p14="http://schemas.microsoft.com/office/powerpoint/2010/main" val="1181061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Minnesota</a:t>
            </a:r>
            <a:r>
              <a:rPr lang="en-US" baseline="0" dirty="0" smtClean="0"/>
              <a:t> has implemented a FastTRAC initiative, which is a streamlined career pathway system where low skilled jobseekers can earn credentials on an accelerated timeline through integrated learning opportunities.  The statewide competitive grant initiative was started with Joyce Foundation resources but has since been funded by federal resources and state resources including a dedicated legislative appropriation in the last biennium.</a:t>
            </a:r>
          </a:p>
          <a:p>
            <a:endParaRPr lang="en-US" baseline="0" dirty="0" smtClean="0"/>
          </a:p>
          <a:p>
            <a:r>
              <a:rPr lang="en-US" baseline="0" dirty="0" smtClean="0"/>
              <a:t>Purpose of this particular project in south central Minnesota is to increase the basic skill level of students while concurrently providing nursing skill training.  The curriculum includes contextualized instruction in workplace reading, writing, speaking and math.  Integrated classes include nursing assistant and medical terminology.  Work readiness skills are also addressed.</a:t>
            </a:r>
          </a:p>
          <a:p>
            <a:endParaRPr lang="en-US" baseline="0" dirty="0" smtClean="0"/>
          </a:p>
          <a:p>
            <a:r>
              <a:rPr lang="en-US" baseline="0" dirty="0" smtClean="0"/>
              <a:t>Partners include employers in the healthcare industry: Elder Care of Minnesota, Parker Oaks, Minnesota Valley Health Care Center, Mapleton Community Home, and several more.  This is an example of where several employers with common needs are partnering with the public sector to describe what skills and training is necessary to be employed within their industry.  </a:t>
            </a:r>
          </a:p>
          <a:p>
            <a:endParaRPr lang="en-US" baseline="0" dirty="0" smtClean="0"/>
          </a:p>
          <a:p>
            <a:r>
              <a:rPr lang="en-US" baseline="0" dirty="0" smtClean="0"/>
              <a:t>This career pathway results to credentials in Certified Nursing Assistant and Home Health Aide.   There are several other examples of FastTRAC programs across the state, focusing on </a:t>
            </a:r>
            <a:r>
              <a:rPr lang="en-US" baseline="0" dirty="0" err="1" smtClean="0"/>
              <a:t>manfactuing</a:t>
            </a:r>
            <a:r>
              <a:rPr lang="en-US" baseline="0" dirty="0" smtClean="0"/>
              <a:t>, IT, and other in-demand sectors with common industry standards. </a:t>
            </a:r>
          </a:p>
        </p:txBody>
      </p:sp>
      <p:sp>
        <p:nvSpPr>
          <p:cNvPr id="4" name="Slide Number Placeholder 3"/>
          <p:cNvSpPr>
            <a:spLocks noGrp="1"/>
          </p:cNvSpPr>
          <p:nvPr>
            <p:ph type="sldNum" sz="quarter" idx="10"/>
          </p:nvPr>
        </p:nvSpPr>
        <p:spPr/>
        <p:txBody>
          <a:bodyPr/>
          <a:lstStyle/>
          <a:p>
            <a:fld id="{D4A351FF-4C54-4EE3-A476-B031CAC48A86}" type="slidenum">
              <a:rPr lang="en-US" smtClean="0"/>
              <a:t>9</a:t>
            </a:fld>
            <a:endParaRPr lang="en-US" dirty="0"/>
          </a:p>
        </p:txBody>
      </p:sp>
    </p:spTree>
    <p:extLst>
      <p:ext uri="{BB962C8B-B14F-4D97-AF65-F5344CB8AC3E}">
        <p14:creationId xmlns:p14="http://schemas.microsoft.com/office/powerpoint/2010/main" val="401479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A807B64B-715C-4FEC-9FE2-AA54BFD3723C}"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07B64B-715C-4FEC-9FE2-AA54BFD3723C}"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807B64B-715C-4FEC-9FE2-AA54BFD3723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07B64B-715C-4FEC-9FE2-AA54BFD3723C}"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9807AE11-2549-442A-ACFF-F4E65A2BADF2}" type="datetimeFigureOut">
              <a:rPr lang="en-US" smtClean="0"/>
              <a:t>1/7/2015</a:t>
            </a:fld>
            <a:endParaRPr lang="en-US" dirty="0"/>
          </a:p>
        </p:txBody>
      </p:sp>
      <p:sp>
        <p:nvSpPr>
          <p:cNvPr id="7" name="Slide Number Placeholder 6"/>
          <p:cNvSpPr>
            <a:spLocks noGrp="1"/>
          </p:cNvSpPr>
          <p:nvPr>
            <p:ph type="sldNum" sz="quarter" idx="12"/>
          </p:nvPr>
        </p:nvSpPr>
        <p:spPr/>
        <p:txBody>
          <a:bodyPr/>
          <a:lstStyle/>
          <a:p>
            <a:fld id="{A807B64B-715C-4FEC-9FE2-AA54BFD3723C}"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807AE11-2549-442A-ACFF-F4E65A2BADF2}" type="datetimeFigureOut">
              <a:rPr lang="en-US" smtClean="0"/>
              <a:t>1/7/2015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A807B64B-715C-4FEC-9FE2-AA54BFD3723C}"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805" y="4648200"/>
            <a:ext cx="6553200" cy="1066800"/>
          </a:xfrm>
        </p:spPr>
        <p:txBody>
          <a:bodyPr>
            <a:normAutofit/>
          </a:bodyPr>
          <a:lstStyle/>
          <a:p>
            <a:r>
              <a:rPr lang="en-US" dirty="0" smtClean="0"/>
              <a:t>January 7, 2015</a:t>
            </a:r>
          </a:p>
          <a:p>
            <a:endParaRPr lang="en-US" dirty="0"/>
          </a:p>
        </p:txBody>
      </p:sp>
      <p:sp>
        <p:nvSpPr>
          <p:cNvPr id="2" name="Title 1"/>
          <p:cNvSpPr>
            <a:spLocks noGrp="1"/>
          </p:cNvSpPr>
          <p:nvPr>
            <p:ph type="ctrTitle"/>
          </p:nvPr>
        </p:nvSpPr>
        <p:spPr>
          <a:xfrm>
            <a:off x="762000" y="152400"/>
            <a:ext cx="6862895" cy="2617434"/>
          </a:xfrm>
        </p:spPr>
        <p:txBody>
          <a:bodyPr/>
          <a:lstStyle/>
          <a:p>
            <a:r>
              <a:rPr lang="en-US" b="1" dirty="0">
                <a:latin typeface="+mn-lt"/>
              </a:rPr>
              <a:t>Workforce Development </a:t>
            </a:r>
            <a:r>
              <a:rPr lang="en-US" b="1" dirty="0" smtClean="0">
                <a:latin typeface="+mn-lt"/>
              </a:rPr>
              <a:t>in </a:t>
            </a:r>
            <a:r>
              <a:rPr lang="en-US" b="1" dirty="0">
                <a:latin typeface="+mn-lt"/>
              </a:rPr>
              <a:t>Greater </a:t>
            </a:r>
            <a:r>
              <a:rPr lang="en-US" b="1" dirty="0" smtClean="0">
                <a:latin typeface="+mn-lt"/>
              </a:rPr>
              <a:t>Minnesota</a:t>
            </a:r>
            <a:endParaRPr lang="en-US" b="1" dirty="0">
              <a:latin typeface="+mn-lt"/>
            </a:endParaRPr>
          </a:p>
        </p:txBody>
      </p:sp>
      <p:pic>
        <p:nvPicPr>
          <p:cNvPr id="4" name="Picture 1032" descr="MWCA_logo"/>
          <p:cNvPicPr>
            <a:picLocks noChangeAspect="1" noChangeArrowheads="1"/>
          </p:cNvPicPr>
          <p:nvPr/>
        </p:nvPicPr>
        <p:blipFill>
          <a:blip r:embed="rId3" cstate="print"/>
          <a:srcRect/>
          <a:stretch>
            <a:fillRect/>
          </a:stretch>
        </p:blipFill>
        <p:spPr bwMode="auto">
          <a:xfrm>
            <a:off x="7846291" y="3810000"/>
            <a:ext cx="762000" cy="789410"/>
          </a:xfrm>
          <a:prstGeom prst="rect">
            <a:avLst/>
          </a:prstGeom>
          <a:noFill/>
          <a:ln w="9525">
            <a:noFill/>
            <a:miter lim="800000"/>
            <a:headEnd/>
            <a:tailEnd/>
          </a:ln>
        </p:spPr>
      </p:pic>
      <p:sp>
        <p:nvSpPr>
          <p:cNvPr id="5" name="TextBox 4"/>
          <p:cNvSpPr txBox="1"/>
          <p:nvPr/>
        </p:nvSpPr>
        <p:spPr>
          <a:xfrm>
            <a:off x="1066800" y="3352800"/>
            <a:ext cx="5867400" cy="646331"/>
          </a:xfrm>
          <a:prstGeom prst="rect">
            <a:avLst/>
          </a:prstGeom>
          <a:noFill/>
          <a:ln>
            <a:solidFill>
              <a:schemeClr val="accent2"/>
            </a:solidFill>
          </a:ln>
        </p:spPr>
        <p:txBody>
          <a:bodyPr wrap="square" rtlCol="0">
            <a:spAutoFit/>
          </a:bodyPr>
          <a:lstStyle/>
          <a:p>
            <a:pPr algn="ctr"/>
            <a:r>
              <a:rPr lang="en-US" b="1" dirty="0" smtClean="0"/>
              <a:t>Anne Kilzer</a:t>
            </a:r>
          </a:p>
          <a:p>
            <a:pPr algn="ctr"/>
            <a:r>
              <a:rPr lang="en-US" b="1" dirty="0" smtClean="0"/>
              <a:t>Director, Minnesota Workforce Council Association</a:t>
            </a:r>
            <a:endParaRPr lang="en-US" b="1" dirty="0"/>
          </a:p>
        </p:txBody>
      </p:sp>
    </p:spTree>
    <p:extLst>
      <p:ext uri="{BB962C8B-B14F-4D97-AF65-F5344CB8AC3E}">
        <p14:creationId xmlns:p14="http://schemas.microsoft.com/office/powerpoint/2010/main" val="1488183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Youth Career Counseling</a:t>
            </a:r>
            <a:endParaRPr lang="en-US" dirty="0"/>
          </a:p>
        </p:txBody>
      </p:sp>
      <p:sp>
        <p:nvSpPr>
          <p:cNvPr id="3" name="Content Placeholder 2"/>
          <p:cNvSpPr>
            <a:spLocks noGrp="1"/>
          </p:cNvSpPr>
          <p:nvPr>
            <p:ph idx="1"/>
          </p:nvPr>
        </p:nvSpPr>
        <p:spPr/>
        <p:txBody>
          <a:bodyPr>
            <a:normAutofit fontScale="70000" lnSpcReduction="20000"/>
          </a:bodyPr>
          <a:lstStyle/>
          <a:p>
            <a:pPr marL="114300" indent="0">
              <a:buNone/>
            </a:pPr>
            <a:r>
              <a:rPr lang="en-US" sz="3600" dirty="0" smtClean="0"/>
              <a:t>Partners:</a:t>
            </a:r>
          </a:p>
          <a:p>
            <a:pPr marL="114300" indent="0">
              <a:buNone/>
            </a:pPr>
            <a:endParaRPr lang="en-US" sz="3600" dirty="0" smtClean="0"/>
          </a:p>
          <a:p>
            <a:pPr marL="457200" indent="-457200"/>
            <a:r>
              <a:rPr lang="en-US" sz="3900" dirty="0" smtClean="0"/>
              <a:t>Northeast Minnesota Office of Job Training</a:t>
            </a:r>
            <a:endParaRPr lang="en-US" sz="3900" dirty="0"/>
          </a:p>
          <a:p>
            <a:pPr marL="457200" indent="-457200"/>
            <a:r>
              <a:rPr lang="en-US" sz="3900" dirty="0"/>
              <a:t>The Northland Foundation</a:t>
            </a:r>
          </a:p>
          <a:p>
            <a:pPr marL="457200" indent="-457200"/>
            <a:r>
              <a:rPr lang="en-US" sz="3900" dirty="0"/>
              <a:t>Arrowhead Manufacturers and Fabricators Association </a:t>
            </a:r>
          </a:p>
          <a:p>
            <a:pPr marL="457200" indent="-457200"/>
            <a:r>
              <a:rPr lang="en-US" sz="3900" dirty="0"/>
              <a:t>Iron Mining Association</a:t>
            </a:r>
          </a:p>
          <a:p>
            <a:pPr marL="457200" indent="-457200"/>
            <a:r>
              <a:rPr lang="en-US" sz="3900" dirty="0"/>
              <a:t>Arrowhead Human Resource Association</a:t>
            </a:r>
          </a:p>
          <a:p>
            <a:pPr marL="457200" indent="-457200"/>
            <a:r>
              <a:rPr lang="en-US" sz="3900" dirty="0"/>
              <a:t>Chambers of Commerce / Local Businesses</a:t>
            </a:r>
          </a:p>
          <a:p>
            <a:pPr marL="457200" indent="-457200"/>
            <a:r>
              <a:rPr lang="en-US" sz="3900" dirty="0" smtClean="0"/>
              <a:t>UMD </a:t>
            </a:r>
            <a:r>
              <a:rPr lang="en-US" sz="3900" dirty="0"/>
              <a:t>Center for Economic Development</a:t>
            </a:r>
          </a:p>
          <a:p>
            <a:pPr marL="114300" indent="0">
              <a:buNone/>
            </a:pPr>
            <a:endParaRPr lang="en-US" sz="3600" dirty="0" smtClean="0"/>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pic>
        <p:nvPicPr>
          <p:cNvPr id="5" name="Picture 1032" descr="MWCA_logo"/>
          <p:cNvPicPr>
            <a:picLocks noChangeAspect="1" noChangeArrowheads="1"/>
          </p:cNvPicPr>
          <p:nvPr/>
        </p:nvPicPr>
        <p:blipFill>
          <a:blip r:embed="rId3" cstate="print"/>
          <a:srcRect/>
          <a:stretch>
            <a:fillRect/>
          </a:stretch>
        </p:blipFill>
        <p:spPr bwMode="auto">
          <a:xfrm>
            <a:off x="8305800" y="6019800"/>
            <a:ext cx="762000" cy="789410"/>
          </a:xfrm>
          <a:prstGeom prst="rect">
            <a:avLst/>
          </a:prstGeom>
          <a:noFill/>
          <a:ln w="9525">
            <a:noFill/>
            <a:miter lim="800000"/>
            <a:headEnd/>
            <a:tailEnd/>
          </a:ln>
        </p:spPr>
      </p:pic>
    </p:spTree>
    <p:extLst>
      <p:ext uri="{BB962C8B-B14F-4D97-AF65-F5344CB8AC3E}">
        <p14:creationId xmlns:p14="http://schemas.microsoft.com/office/powerpoint/2010/main" val="1544618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Creative Co-Location</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sz="3600" dirty="0" smtClean="0"/>
              <a:t>Partners:</a:t>
            </a:r>
            <a:endParaRPr lang="en-US" sz="3600" dirty="0"/>
          </a:p>
          <a:p>
            <a:r>
              <a:rPr lang="en-US" sz="3600" dirty="0" smtClean="0"/>
              <a:t>Rural Minnesota CEP</a:t>
            </a:r>
          </a:p>
          <a:p>
            <a:r>
              <a:rPr lang="en-US" sz="3600" dirty="0" smtClean="0"/>
              <a:t>Little Falls Chamber of Commerce</a:t>
            </a:r>
          </a:p>
          <a:p>
            <a:r>
              <a:rPr lang="en-US" sz="3600" dirty="0" smtClean="0"/>
              <a:t>Community Development </a:t>
            </a:r>
          </a:p>
          <a:p>
            <a:r>
              <a:rPr lang="en-US" sz="3600" dirty="0" smtClean="0"/>
              <a:t>Tri-County Community Action Center</a:t>
            </a:r>
          </a:p>
          <a:p>
            <a:r>
              <a:rPr lang="en-US" sz="3600" dirty="0" smtClean="0"/>
              <a:t>15 Businesses</a:t>
            </a:r>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2745910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pPr marL="114300" indent="0">
              <a:buNone/>
            </a:pPr>
            <a:r>
              <a:rPr lang="en-US" sz="4800" b="1" dirty="0" smtClean="0"/>
              <a:t>How do we better meet the needs of jobseekers and employers?</a:t>
            </a:r>
            <a:endParaRPr lang="en-US" sz="4800" b="1" dirty="0"/>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2917723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Employment and Training In Minnesota</a:t>
            </a:r>
            <a:endParaRPr lang="en-US" dirty="0"/>
          </a:p>
        </p:txBody>
      </p:sp>
      <p:sp>
        <p:nvSpPr>
          <p:cNvPr id="3" name="Content Placeholder 2"/>
          <p:cNvSpPr>
            <a:spLocks noGrp="1"/>
          </p:cNvSpPr>
          <p:nvPr>
            <p:ph idx="1"/>
          </p:nvPr>
        </p:nvSpPr>
        <p:spPr>
          <a:xfrm>
            <a:off x="457200" y="1752600"/>
            <a:ext cx="8229600" cy="4876800"/>
          </a:xfrm>
        </p:spPr>
        <p:txBody>
          <a:bodyPr>
            <a:normAutofit fontScale="92500" lnSpcReduction="20000"/>
          </a:bodyPr>
          <a:lstStyle/>
          <a:p>
            <a:r>
              <a:rPr lang="en-US" sz="3000" dirty="0" smtClean="0"/>
              <a:t>Youth, Incumbent Worker, Adult Workers</a:t>
            </a:r>
          </a:p>
          <a:p>
            <a:endParaRPr lang="en-US" sz="3000" dirty="0"/>
          </a:p>
          <a:p>
            <a:r>
              <a:rPr lang="en-US" sz="3000" dirty="0" smtClean="0"/>
              <a:t>General types of training:</a:t>
            </a:r>
          </a:p>
          <a:p>
            <a:endParaRPr lang="en-US" sz="3000" dirty="0"/>
          </a:p>
          <a:p>
            <a:pPr lvl="1"/>
            <a:r>
              <a:rPr lang="en-US" sz="3000" dirty="0" smtClean="0"/>
              <a:t>Four year/higher education</a:t>
            </a:r>
          </a:p>
          <a:p>
            <a:pPr lvl="1"/>
            <a:r>
              <a:rPr lang="en-US" sz="3000" dirty="0" smtClean="0"/>
              <a:t>Community College/vocational training</a:t>
            </a:r>
          </a:p>
          <a:p>
            <a:pPr lvl="1"/>
            <a:r>
              <a:rPr lang="en-US" sz="3000" dirty="0" smtClean="0"/>
              <a:t>Experiential Learning (apprenticeships, on the job training)</a:t>
            </a:r>
          </a:p>
          <a:p>
            <a:pPr lvl="1"/>
            <a:r>
              <a:rPr lang="en-US" sz="3000" dirty="0" smtClean="0"/>
              <a:t>Certificate attainment</a:t>
            </a:r>
          </a:p>
          <a:p>
            <a:pPr lvl="1"/>
            <a:r>
              <a:rPr lang="en-US" sz="3000" dirty="0" smtClean="0"/>
              <a:t>Basic skills</a:t>
            </a:r>
          </a:p>
          <a:p>
            <a:pPr lvl="1"/>
            <a:r>
              <a:rPr lang="en-US" sz="3000" dirty="0" smtClean="0"/>
              <a:t>Career counseling/guidance</a:t>
            </a:r>
          </a:p>
          <a:p>
            <a:pPr lvl="1"/>
            <a:endParaRPr lang="en-US" dirty="0" smtClean="0"/>
          </a:p>
          <a:p>
            <a:pPr marL="114300" indent="0">
              <a:buNone/>
            </a:pPr>
            <a:endParaRPr lang="en-US" dirty="0" smtClean="0"/>
          </a:p>
          <a:p>
            <a:pPr marL="411480" lvl="1" indent="0">
              <a:buNone/>
            </a:pPr>
            <a:endParaRPr lang="en-US" dirty="0" smtClean="0"/>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1272987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Workforce development system</a:t>
            </a:r>
            <a:endParaRPr lang="en-US" dirty="0"/>
          </a:p>
        </p:txBody>
      </p:sp>
      <p:sp>
        <p:nvSpPr>
          <p:cNvPr id="3" name="Content Placeholder 2"/>
          <p:cNvSpPr>
            <a:spLocks noGrp="1"/>
          </p:cNvSpPr>
          <p:nvPr>
            <p:ph idx="1"/>
          </p:nvPr>
        </p:nvSpPr>
        <p:spPr>
          <a:xfrm>
            <a:off x="457200" y="1752600"/>
            <a:ext cx="8229600" cy="4800600"/>
          </a:xfrm>
        </p:spPr>
        <p:txBody>
          <a:bodyPr>
            <a:normAutofit fontScale="92500" lnSpcReduction="20000"/>
          </a:bodyPr>
          <a:lstStyle/>
          <a:p>
            <a:r>
              <a:rPr lang="en-US" b="1" dirty="0"/>
              <a:t>Governor’s Workforce Development </a:t>
            </a:r>
            <a:r>
              <a:rPr lang="en-US" b="1" dirty="0" smtClean="0"/>
              <a:t>Council</a:t>
            </a:r>
          </a:p>
          <a:p>
            <a:endParaRPr lang="en-US" b="1" dirty="0"/>
          </a:p>
          <a:p>
            <a:r>
              <a:rPr lang="en-US" b="1" dirty="0" smtClean="0"/>
              <a:t>Workforce Center Program Providers</a:t>
            </a:r>
          </a:p>
          <a:p>
            <a:pPr marL="114300" indent="0">
              <a:buNone/>
            </a:pPr>
            <a:endParaRPr lang="en-US" b="1" dirty="0" smtClean="0"/>
          </a:p>
          <a:p>
            <a:r>
              <a:rPr lang="en-US" b="1" dirty="0" smtClean="0"/>
              <a:t>Employment and Economic Development (DEED)</a:t>
            </a:r>
          </a:p>
          <a:p>
            <a:pPr marL="114300" indent="0">
              <a:buNone/>
            </a:pPr>
            <a:endParaRPr lang="en-US" b="1" dirty="0" smtClean="0"/>
          </a:p>
          <a:p>
            <a:r>
              <a:rPr lang="en-US" b="1" dirty="0" smtClean="0"/>
              <a:t>Department of Education (MDE)</a:t>
            </a:r>
          </a:p>
          <a:p>
            <a:pPr marL="114300" indent="0">
              <a:buNone/>
            </a:pPr>
            <a:endParaRPr lang="en-US" b="1" dirty="0" smtClean="0"/>
          </a:p>
          <a:p>
            <a:r>
              <a:rPr lang="en-US" b="1" dirty="0" smtClean="0"/>
              <a:t>Minnesota State Colleges and Universities (MnSCU)</a:t>
            </a:r>
          </a:p>
          <a:p>
            <a:pPr marL="114300" indent="0">
              <a:buNone/>
            </a:pPr>
            <a:endParaRPr lang="en-US" b="1" dirty="0" smtClean="0"/>
          </a:p>
          <a:p>
            <a:r>
              <a:rPr lang="en-US" b="1" dirty="0" smtClean="0"/>
              <a:t>Department of Human Services</a:t>
            </a:r>
          </a:p>
          <a:p>
            <a:pPr marL="114300" indent="0">
              <a:buNone/>
            </a:pPr>
            <a:endParaRPr lang="en-US" b="1" dirty="0" smtClean="0"/>
          </a:p>
          <a:p>
            <a:r>
              <a:rPr lang="en-US" b="1" dirty="0" smtClean="0"/>
              <a:t>Community Based Organizations</a:t>
            </a:r>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2124395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152400"/>
            <a:ext cx="8763000" cy="990600"/>
          </a:xfrm>
        </p:spPr>
        <p:txBody>
          <a:bodyPr>
            <a:normAutofit/>
          </a:bodyPr>
          <a:lstStyle/>
          <a:p>
            <a:r>
              <a:rPr lang="en-US" dirty="0" smtClean="0"/>
              <a:t>Workforce 101</a:t>
            </a:r>
            <a:endParaRPr lang="en-US" dirty="0">
              <a:solidFill>
                <a:srgbClr val="FFFF00"/>
              </a:solidFill>
              <a:latin typeface="Albertus Extra Bold" pitchFamily="34" charset="0"/>
            </a:endParaRPr>
          </a:p>
        </p:txBody>
      </p:sp>
      <p:pic>
        <p:nvPicPr>
          <p:cNvPr id="5" name="Content Placeholder 4" descr="WSAmap_jun06.bmp"/>
          <p:cNvPicPr>
            <a:picLocks noGrp="1" noChangeAspect="1"/>
          </p:cNvPicPr>
          <p:nvPr>
            <p:ph idx="1"/>
          </p:nvPr>
        </p:nvPicPr>
        <p:blipFill>
          <a:blip r:embed="rId3" cstate="print"/>
          <a:stretch>
            <a:fillRect/>
          </a:stretch>
        </p:blipFill>
        <p:spPr>
          <a:xfrm>
            <a:off x="2209800" y="914400"/>
            <a:ext cx="5543260" cy="5839691"/>
          </a:xfrm>
          <a:ln>
            <a:solidFill>
              <a:schemeClr val="accent1"/>
            </a:solidFill>
          </a:ln>
        </p:spPr>
      </p:pic>
      <p:pic>
        <p:nvPicPr>
          <p:cNvPr id="6" name="Picture 1032" descr="MWCA_logo"/>
          <p:cNvPicPr>
            <a:picLocks noChangeAspect="1" noChangeArrowheads="1"/>
          </p:cNvPicPr>
          <p:nvPr/>
        </p:nvPicPr>
        <p:blipFill>
          <a:blip r:embed="rId4"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1918453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latin typeface="Albertus Extra Bold" pitchFamily="34" charset="0"/>
              </a:rPr>
              <a:t>MWCA’s Mission</a:t>
            </a:r>
            <a:endParaRPr lang="en-US" b="1" dirty="0">
              <a:solidFill>
                <a:srgbClr val="C00000"/>
              </a:solidFill>
              <a:latin typeface="Albertus Extra Bold" pitchFamily="34" charset="0"/>
            </a:endParaRPr>
          </a:p>
        </p:txBody>
      </p:sp>
      <p:sp>
        <p:nvSpPr>
          <p:cNvPr id="3" name="Content Placeholder 2"/>
          <p:cNvSpPr>
            <a:spLocks noGrp="1"/>
          </p:cNvSpPr>
          <p:nvPr>
            <p:ph idx="1"/>
          </p:nvPr>
        </p:nvSpPr>
        <p:spPr/>
        <p:txBody>
          <a:bodyPr>
            <a:normAutofit/>
          </a:bodyPr>
          <a:lstStyle/>
          <a:p>
            <a:pPr marL="342900" lvl="1" indent="-342900">
              <a:buNone/>
            </a:pPr>
            <a:r>
              <a:rPr lang="en-US" sz="3600" b="1" i="1" dirty="0" smtClean="0"/>
              <a:t>    It is the mission of the Minnesota Workforce Council Association to provide Minnesota with a skilled and competitive workforce through engaged and proactive local elected officials, workforce boards, and staff.</a:t>
            </a:r>
            <a:endParaRPr lang="en-US" sz="3600" i="1" dirty="0" smtClean="0"/>
          </a:p>
          <a:p>
            <a:endParaRPr lang="en-US" dirty="0"/>
          </a:p>
        </p:txBody>
      </p:sp>
      <p:pic>
        <p:nvPicPr>
          <p:cNvPr id="5"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3364327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Promising Practices</a:t>
            </a:r>
            <a:endParaRPr lang="en-US" dirty="0"/>
          </a:p>
        </p:txBody>
      </p:sp>
      <p:sp>
        <p:nvSpPr>
          <p:cNvPr id="3" name="Content Placeholder 2"/>
          <p:cNvSpPr>
            <a:spLocks noGrp="1"/>
          </p:cNvSpPr>
          <p:nvPr>
            <p:ph idx="1"/>
          </p:nvPr>
        </p:nvSpPr>
        <p:spPr/>
        <p:txBody>
          <a:bodyPr>
            <a:normAutofit/>
          </a:bodyPr>
          <a:lstStyle/>
          <a:p>
            <a:r>
              <a:rPr lang="en-US" sz="4800" dirty="0" smtClean="0"/>
              <a:t>Demand Driven</a:t>
            </a:r>
          </a:p>
          <a:p>
            <a:r>
              <a:rPr lang="en-US" sz="4800" dirty="0" smtClean="0"/>
              <a:t>Employer Involvement</a:t>
            </a:r>
          </a:p>
          <a:p>
            <a:r>
              <a:rPr lang="en-US" sz="4800" dirty="0" smtClean="0"/>
              <a:t>Partnerships Across Silos</a:t>
            </a:r>
          </a:p>
          <a:p>
            <a:r>
              <a:rPr lang="en-US" sz="4800" dirty="0" smtClean="0"/>
              <a:t>Meet Community Needs</a:t>
            </a:r>
            <a:endParaRPr lang="en-US" sz="4800" dirty="0"/>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3370964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Incumbent worker training</a:t>
            </a:r>
            <a:endParaRPr lang="en-US" dirty="0"/>
          </a:p>
        </p:txBody>
      </p:sp>
      <p:sp>
        <p:nvSpPr>
          <p:cNvPr id="3" name="Content Placeholder 2"/>
          <p:cNvSpPr>
            <a:spLocks noGrp="1"/>
          </p:cNvSpPr>
          <p:nvPr>
            <p:ph idx="1"/>
          </p:nvPr>
        </p:nvSpPr>
        <p:spPr/>
        <p:txBody>
          <a:bodyPr>
            <a:normAutofit/>
          </a:bodyPr>
          <a:lstStyle/>
          <a:p>
            <a:pPr marL="114300" indent="0">
              <a:buNone/>
            </a:pPr>
            <a:r>
              <a:rPr lang="en-US" sz="3600" dirty="0" smtClean="0"/>
              <a:t>Partners:</a:t>
            </a:r>
          </a:p>
          <a:p>
            <a:r>
              <a:rPr lang="en-US" sz="3600" dirty="0" smtClean="0"/>
              <a:t>Gold ‘n’ Plump</a:t>
            </a:r>
          </a:p>
          <a:p>
            <a:r>
              <a:rPr lang="en-US" sz="3600" dirty="0" smtClean="0"/>
              <a:t>Stearns-Benton Employment &amp; Training Council</a:t>
            </a:r>
          </a:p>
          <a:p>
            <a:r>
              <a:rPr lang="en-US" sz="3600" dirty="0" smtClean="0"/>
              <a:t>Adult Basic Education</a:t>
            </a:r>
          </a:p>
          <a:p>
            <a:r>
              <a:rPr lang="en-US" sz="3600" dirty="0" smtClean="0"/>
              <a:t>Saint Cloud Community and Technical College</a:t>
            </a:r>
            <a:endParaRPr lang="en-US" sz="3600" dirty="0"/>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1389751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Experiential Learning</a:t>
            </a:r>
            <a:endParaRPr lang="en-US" dirty="0"/>
          </a:p>
        </p:txBody>
      </p:sp>
      <p:sp>
        <p:nvSpPr>
          <p:cNvPr id="3" name="Content Placeholder 2"/>
          <p:cNvSpPr>
            <a:spLocks noGrp="1"/>
          </p:cNvSpPr>
          <p:nvPr>
            <p:ph idx="1"/>
          </p:nvPr>
        </p:nvSpPr>
        <p:spPr/>
        <p:txBody>
          <a:bodyPr>
            <a:normAutofit/>
          </a:bodyPr>
          <a:lstStyle/>
          <a:p>
            <a:pPr marL="114300" indent="0">
              <a:buNone/>
            </a:pPr>
            <a:r>
              <a:rPr lang="en-US" sz="3600" dirty="0" smtClean="0"/>
              <a:t>Partners:</a:t>
            </a:r>
          </a:p>
          <a:p>
            <a:r>
              <a:rPr lang="en-US" sz="3600" dirty="0" smtClean="0"/>
              <a:t>Lou-Rich </a:t>
            </a:r>
          </a:p>
          <a:p>
            <a:r>
              <a:rPr lang="en-US" sz="3600" dirty="0" smtClean="0"/>
              <a:t>Albert Lea Area Schools</a:t>
            </a:r>
          </a:p>
          <a:p>
            <a:r>
              <a:rPr lang="en-US" sz="3600" dirty="0" smtClean="0"/>
              <a:t>Workforce Development, Inc.</a:t>
            </a:r>
          </a:p>
          <a:p>
            <a:r>
              <a:rPr lang="en-US" sz="3600" dirty="0" smtClean="0"/>
              <a:t>MDE</a:t>
            </a:r>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1032295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Sector strategies</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sz="3600" dirty="0" smtClean="0"/>
              <a:t>Partners:</a:t>
            </a:r>
          </a:p>
          <a:p>
            <a:r>
              <a:rPr lang="en-US" sz="3600" dirty="0" smtClean="0"/>
              <a:t>South Central Workforce Council</a:t>
            </a:r>
          </a:p>
          <a:p>
            <a:r>
              <a:rPr lang="en-US" sz="3600" dirty="0" smtClean="0"/>
              <a:t>Adult Basic Education</a:t>
            </a:r>
          </a:p>
          <a:p>
            <a:r>
              <a:rPr lang="en-US" sz="3600" dirty="0" smtClean="0"/>
              <a:t>9 employers</a:t>
            </a:r>
          </a:p>
          <a:p>
            <a:r>
              <a:rPr lang="en-US" sz="3600" dirty="0" smtClean="0"/>
              <a:t>South Central College</a:t>
            </a:r>
          </a:p>
          <a:p>
            <a:r>
              <a:rPr lang="en-US" sz="3600" dirty="0" smtClean="0"/>
              <a:t>Minnesota Valley Action Council</a:t>
            </a:r>
          </a:p>
          <a:p>
            <a:r>
              <a:rPr lang="en-US" sz="3600" dirty="0" smtClean="0"/>
              <a:t>DEED</a:t>
            </a:r>
          </a:p>
        </p:txBody>
      </p:sp>
      <p:pic>
        <p:nvPicPr>
          <p:cNvPr id="4" name="Picture 1032" descr="MWCA_logo"/>
          <p:cNvPicPr>
            <a:picLocks noChangeAspect="1" noChangeArrowheads="1"/>
          </p:cNvPicPr>
          <p:nvPr/>
        </p:nvPicPr>
        <p:blipFill>
          <a:blip r:embed="rId3" cstate="print"/>
          <a:srcRect/>
          <a:stretch>
            <a:fillRect/>
          </a:stretch>
        </p:blipFill>
        <p:spPr bwMode="auto">
          <a:xfrm>
            <a:off x="8153400" y="5867400"/>
            <a:ext cx="762000" cy="789410"/>
          </a:xfrm>
          <a:prstGeom prst="rect">
            <a:avLst/>
          </a:prstGeom>
          <a:noFill/>
          <a:ln w="9525">
            <a:noFill/>
            <a:miter lim="800000"/>
            <a:headEnd/>
            <a:tailEnd/>
          </a:ln>
        </p:spPr>
      </p:pic>
    </p:spTree>
    <p:extLst>
      <p:ext uri="{BB962C8B-B14F-4D97-AF65-F5344CB8AC3E}">
        <p14:creationId xmlns:p14="http://schemas.microsoft.com/office/powerpoint/2010/main" val="20225986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Custom 3">
      <a:dk1>
        <a:sysClr val="windowText" lastClr="000000"/>
      </a:dk1>
      <a:lt1>
        <a:sysClr val="window" lastClr="FFFFFF"/>
      </a:lt1>
      <a:dk2>
        <a:srgbClr val="1F497D"/>
      </a:dk2>
      <a:lt2>
        <a:srgbClr val="EEECE1"/>
      </a:lt2>
      <a:accent1>
        <a:srgbClr val="4F81BD"/>
      </a:accent1>
      <a:accent2>
        <a:srgbClr val="C00000"/>
      </a:accent2>
      <a:accent3>
        <a:srgbClr val="9BBB59"/>
      </a:accent3>
      <a:accent4>
        <a:srgbClr val="8064A2"/>
      </a:accent4>
      <a:accent5>
        <a:srgbClr val="4BACC6"/>
      </a:accent5>
      <a:accent6>
        <a:srgbClr val="F79646"/>
      </a:accent6>
      <a:hlink>
        <a:srgbClr val="0000FF"/>
      </a:hlink>
      <a:folHlink>
        <a:srgbClr val="80008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363</TotalTime>
  <Words>2288</Words>
  <Application>Microsoft Office PowerPoint</Application>
  <PresentationFormat>On-screen Show (4:3)</PresentationFormat>
  <Paragraphs>203</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Apothecary</vt:lpstr>
      <vt:lpstr>Workforce Development in Greater Minnesota</vt:lpstr>
      <vt:lpstr>Employment and Training In Minnesota</vt:lpstr>
      <vt:lpstr>Workforce development system</vt:lpstr>
      <vt:lpstr>Workforce 101</vt:lpstr>
      <vt:lpstr>MWCA’s Mission</vt:lpstr>
      <vt:lpstr>Promising Practices</vt:lpstr>
      <vt:lpstr>Incumbent worker training</vt:lpstr>
      <vt:lpstr>Experiential Learning</vt:lpstr>
      <vt:lpstr>Sector strategies</vt:lpstr>
      <vt:lpstr>Youth Career Counseling</vt:lpstr>
      <vt:lpstr>Creative Co-Location</vt:lpstr>
      <vt:lpstr>CHALLENGES</vt:lpstr>
    </vt:vector>
  </TitlesOfParts>
  <Company>Association of Minnesota Counties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Kilzer, Anne</dc:creator>
  <cp:lastModifiedBy>Kilzer, Anne</cp:lastModifiedBy>
  <cp:revision>92</cp:revision>
  <dcterms:created xsi:type="dcterms:W3CDTF">2015-01-06T20:48:00Z</dcterms:created>
  <dcterms:modified xsi:type="dcterms:W3CDTF">2015-01-07T14:12:27Z</dcterms:modified>
</cp:coreProperties>
</file>